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5" r:id="rId2"/>
    <p:sldId id="256" r:id="rId3"/>
    <p:sldId id="334" r:id="rId4"/>
    <p:sldId id="257" r:id="rId5"/>
    <p:sldId id="335" r:id="rId6"/>
    <p:sldId id="276" r:id="rId7"/>
    <p:sldId id="341" r:id="rId8"/>
    <p:sldId id="336" r:id="rId9"/>
    <p:sldId id="337" r:id="rId10"/>
    <p:sldId id="338" r:id="rId11"/>
    <p:sldId id="340" r:id="rId12"/>
    <p:sldId id="339" r:id="rId13"/>
    <p:sldId id="347" r:id="rId14"/>
    <p:sldId id="344" r:id="rId15"/>
    <p:sldId id="345" r:id="rId16"/>
    <p:sldId id="348" r:id="rId17"/>
    <p:sldId id="349" r:id="rId18"/>
    <p:sldId id="353" r:id="rId19"/>
    <p:sldId id="284" r:id="rId20"/>
    <p:sldId id="350" r:id="rId21"/>
    <p:sldId id="351" r:id="rId22"/>
    <p:sldId id="352" r:id="rId23"/>
    <p:sldId id="354" r:id="rId24"/>
    <p:sldId id="357" r:id="rId25"/>
    <p:sldId id="355" r:id="rId26"/>
    <p:sldId id="356" r:id="rId27"/>
    <p:sldId id="364" r:id="rId28"/>
    <p:sldId id="359" r:id="rId29"/>
    <p:sldId id="358" r:id="rId30"/>
    <p:sldId id="360" r:id="rId31"/>
    <p:sldId id="361" r:id="rId32"/>
    <p:sldId id="365" r:id="rId33"/>
    <p:sldId id="363" r:id="rId34"/>
    <p:sldId id="362" r:id="rId35"/>
    <p:sldId id="285" r:id="rId36"/>
    <p:sldId id="366" r:id="rId37"/>
    <p:sldId id="367" r:id="rId38"/>
    <p:sldId id="368" r:id="rId39"/>
    <p:sldId id="369" r:id="rId40"/>
    <p:sldId id="370" r:id="rId41"/>
    <p:sldId id="371" r:id="rId42"/>
    <p:sldId id="372" r:id="rId43"/>
    <p:sldId id="373" r:id="rId44"/>
    <p:sldId id="374" r:id="rId45"/>
    <p:sldId id="328" r:id="rId46"/>
    <p:sldId id="329" r:id="rId47"/>
  </p:sldIdLst>
  <p:sldSz cx="9144000" cy="5703888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9">
          <p15:clr>
            <a:srgbClr val="A4A3A4"/>
          </p15:clr>
        </p15:guide>
        <p15:guide id="2" pos="49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00000"/>
    <a:srgbClr val="DFD2A0"/>
    <a:srgbClr val="DB2914"/>
    <a:srgbClr val="636361"/>
    <a:srgbClr val="F70305"/>
    <a:srgbClr val="F50204"/>
    <a:srgbClr val="680000"/>
    <a:srgbClr val="CD1F0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1" d="100"/>
          <a:sy n="131" d="100"/>
        </p:scale>
        <p:origin x="1014" y="108"/>
      </p:cViewPr>
      <p:guideLst>
        <p:guide orient="horz" pos="2389"/>
        <p:guide pos="49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0785D1-2F39-4C85-9E79-B1BDDACC4B20}" type="datetimeFigureOut">
              <a:rPr lang="zh-CN" altLang="en-US" smtClean="0"/>
              <a:t>2014/3/24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55675" y="1143000"/>
            <a:ext cx="4946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EB53E-1BC2-4A03-9423-079429EFB1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6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82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咖啡</a:t>
            </a:r>
            <a:endParaRPr lang="en-US" altLang="zh-CN" dirty="0" smtClean="0"/>
          </a:p>
          <a:p>
            <a:r>
              <a:rPr lang="zh-CN" altLang="en-US" dirty="0" smtClean="0"/>
              <a:t>手机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428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七天的例子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87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货架理论？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EB53E-1BC2-4A03-9423-079429EFB19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24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33450"/>
            <a:ext cx="6858000" cy="1985963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995613"/>
            <a:ext cx="6858000" cy="1377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55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3213"/>
            <a:ext cx="78867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517650"/>
            <a:ext cx="7886700" cy="36195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31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03213"/>
            <a:ext cx="1971675" cy="483393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03213"/>
            <a:ext cx="5762625" cy="483393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06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3213"/>
            <a:ext cx="78867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17650"/>
            <a:ext cx="7886700" cy="3619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49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422400"/>
            <a:ext cx="7886700" cy="237172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816350"/>
            <a:ext cx="7886700" cy="12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90266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3213"/>
            <a:ext cx="78867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517650"/>
            <a:ext cx="3867150" cy="3619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17650"/>
            <a:ext cx="3867150" cy="36195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782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03213"/>
            <a:ext cx="78867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398588"/>
            <a:ext cx="3868737" cy="6842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082800"/>
            <a:ext cx="3868737" cy="3065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398588"/>
            <a:ext cx="3887788" cy="6842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082800"/>
            <a:ext cx="3887788" cy="3065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52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03213"/>
            <a:ext cx="7886700" cy="110331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0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10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03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820738"/>
            <a:ext cx="4629150" cy="405447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711325"/>
            <a:ext cx="2949575" cy="3170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769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81000"/>
            <a:ext cx="2949575" cy="1330325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820738"/>
            <a:ext cx="4629150" cy="4054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711325"/>
            <a:ext cx="2949575" cy="31702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09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5680"/>
            <a:ext cx="2310507" cy="697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5004048" y="5057557"/>
            <a:ext cx="3995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altLang="zh-CN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US" altLang="zh-CN" sz="32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 </a:t>
            </a:r>
            <a:r>
              <a:rPr lang="en-US" altLang="zh-CN" sz="1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Consulting</a:t>
            </a:r>
            <a:r>
              <a:rPr lang="en-US" altLang="zh-CN" sz="32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zh-CN" altLang="en-US" sz="1400" dirty="0" smtClean="0">
              <a:solidFill>
                <a:schemeClr val="bg1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75656" y="1699816"/>
            <a:ext cx="626469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传统企业的互联网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转型实践方法</a:t>
            </a:r>
          </a:p>
        </p:txBody>
      </p:sp>
    </p:spTree>
    <p:extLst>
      <p:ext uri="{BB962C8B-B14F-4D97-AF65-F5344CB8AC3E}">
        <p14:creationId xmlns:p14="http://schemas.microsoft.com/office/powerpoint/2010/main" val="366415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584" y="1699816"/>
            <a:ext cx="806489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信也好、微博也罢，仅仅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工具与渠道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企业要切入互联网，如果只是弄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个微博、微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信公众号，毫无意义与价值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面对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互联网的冲击，传统企业若是原来的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定位、品牌、生产、销售、管理方式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等不变，只是接上所谓的渠道，建个网站、开个微信，有个毛用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331664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牛生不出马</a:t>
            </a:r>
          </a:p>
        </p:txBody>
      </p:sp>
      <p:sp>
        <p:nvSpPr>
          <p:cNvPr id="4" name="圆角矩形 3"/>
          <p:cNvSpPr/>
          <p:nvPr/>
        </p:nvSpPr>
        <p:spPr bwMode="auto">
          <a:xfrm rot="20739438">
            <a:off x="3193286" y="487139"/>
            <a:ext cx="2520280" cy="813192"/>
          </a:xfrm>
          <a:prstGeom prst="roundRect">
            <a:avLst/>
          </a:prstGeom>
          <a:noFill/>
          <a:ln w="57150" cap="flat" cmpd="sng" algn="ctr">
            <a:solidFill>
              <a:srgbClr val="F70305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en-US" sz="3200" b="1" dirty="0" smtClean="0">
                <a:solidFill>
                  <a:srgbClr val="F5020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关注的核心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rgbClr val="F5020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83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504" y="2491904"/>
            <a:ext cx="27238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6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</a:t>
            </a:r>
            <a:r>
              <a:rPr lang="zh-CN" altLang="en-US" sz="6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</a:t>
            </a:r>
            <a:endParaRPr lang="zh-CN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55799"/>
            <a:ext cx="5715000" cy="38385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79512" y="331664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拥抱互联网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8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671833"/>
            <a:ext cx="1852372" cy="126609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91" y="1670958"/>
            <a:ext cx="1852372" cy="126609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958802" y="3253144"/>
            <a:ext cx="1010385" cy="1205397"/>
            <a:chOff x="6048772" y="3313283"/>
            <a:chExt cx="1085850" cy="1295428"/>
          </a:xfrm>
        </p:grpSpPr>
        <p:sp>
          <p:nvSpPr>
            <p:cNvPr id="8" name="任意多边形 7"/>
            <p:cNvSpPr/>
            <p:nvPr/>
          </p:nvSpPr>
          <p:spPr>
            <a:xfrm>
              <a:off x="6048772" y="3313283"/>
              <a:ext cx="628650" cy="400050"/>
            </a:xfrm>
            <a:custGeom>
              <a:avLst/>
              <a:gdLst>
                <a:gd name="connsiteX0" fmla="*/ 0 w 628650"/>
                <a:gd name="connsiteY0" fmla="*/ 400050 h 400050"/>
                <a:gd name="connsiteX1" fmla="*/ 323850 w 628650"/>
                <a:gd name="connsiteY1" fmla="*/ 247650 h 400050"/>
                <a:gd name="connsiteX2" fmla="*/ 361950 w 628650"/>
                <a:gd name="connsiteY2" fmla="*/ 190500 h 400050"/>
                <a:gd name="connsiteX3" fmla="*/ 419100 w 628650"/>
                <a:gd name="connsiteY3" fmla="*/ 171450 h 400050"/>
                <a:gd name="connsiteX4" fmla="*/ 533400 w 628650"/>
                <a:gd name="connsiteY4" fmla="*/ 95250 h 400050"/>
                <a:gd name="connsiteX5" fmla="*/ 590550 w 628650"/>
                <a:gd name="connsiteY5" fmla="*/ 57150 h 400050"/>
                <a:gd name="connsiteX6" fmla="*/ 628650 w 628650"/>
                <a:gd name="connsiteY6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400050">
                  <a:moveTo>
                    <a:pt x="0" y="400050"/>
                  </a:moveTo>
                  <a:cubicBezTo>
                    <a:pt x="113155" y="354788"/>
                    <a:pt x="217126" y="316258"/>
                    <a:pt x="323850" y="247650"/>
                  </a:cubicBezTo>
                  <a:cubicBezTo>
                    <a:pt x="343109" y="235269"/>
                    <a:pt x="344072" y="204803"/>
                    <a:pt x="361950" y="190500"/>
                  </a:cubicBezTo>
                  <a:cubicBezTo>
                    <a:pt x="377630" y="177956"/>
                    <a:pt x="401547" y="181202"/>
                    <a:pt x="419100" y="171450"/>
                  </a:cubicBezTo>
                  <a:cubicBezTo>
                    <a:pt x="459128" y="149212"/>
                    <a:pt x="495300" y="120650"/>
                    <a:pt x="533400" y="95250"/>
                  </a:cubicBezTo>
                  <a:lnTo>
                    <a:pt x="590550" y="57150"/>
                  </a:lnTo>
                  <a:lnTo>
                    <a:pt x="62865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182122" y="3751433"/>
              <a:ext cx="952500" cy="361950"/>
            </a:xfrm>
            <a:custGeom>
              <a:avLst/>
              <a:gdLst>
                <a:gd name="connsiteX0" fmla="*/ 0 w 952500"/>
                <a:gd name="connsiteY0" fmla="*/ 361950 h 361950"/>
                <a:gd name="connsiteX1" fmla="*/ 266700 w 952500"/>
                <a:gd name="connsiteY1" fmla="*/ 304800 h 361950"/>
                <a:gd name="connsiteX2" fmla="*/ 381000 w 952500"/>
                <a:gd name="connsiteY2" fmla="*/ 266700 h 361950"/>
                <a:gd name="connsiteX3" fmla="*/ 514350 w 952500"/>
                <a:gd name="connsiteY3" fmla="*/ 247650 h 361950"/>
                <a:gd name="connsiteX4" fmla="*/ 571500 w 952500"/>
                <a:gd name="connsiteY4" fmla="*/ 228600 h 361950"/>
                <a:gd name="connsiteX5" fmla="*/ 800100 w 952500"/>
                <a:gd name="connsiteY5" fmla="*/ 38100 h 361950"/>
                <a:gd name="connsiteX6" fmla="*/ 857250 w 952500"/>
                <a:gd name="connsiteY6" fmla="*/ 19050 h 361950"/>
                <a:gd name="connsiteX7" fmla="*/ 952500 w 952500"/>
                <a:gd name="connsiteY7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0" h="361950">
                  <a:moveTo>
                    <a:pt x="0" y="361950"/>
                  </a:moveTo>
                  <a:cubicBezTo>
                    <a:pt x="275979" y="269957"/>
                    <a:pt x="-69739" y="376894"/>
                    <a:pt x="266700" y="304800"/>
                  </a:cubicBezTo>
                  <a:cubicBezTo>
                    <a:pt x="305969" y="296385"/>
                    <a:pt x="342900" y="279400"/>
                    <a:pt x="381000" y="266700"/>
                  </a:cubicBezTo>
                  <a:cubicBezTo>
                    <a:pt x="423597" y="252501"/>
                    <a:pt x="469900" y="254000"/>
                    <a:pt x="514350" y="247650"/>
                  </a:cubicBezTo>
                  <a:cubicBezTo>
                    <a:pt x="533400" y="241300"/>
                    <a:pt x="555649" y="240928"/>
                    <a:pt x="571500" y="228600"/>
                  </a:cubicBezTo>
                  <a:cubicBezTo>
                    <a:pt x="651080" y="166704"/>
                    <a:pt x="697990" y="72137"/>
                    <a:pt x="800100" y="38100"/>
                  </a:cubicBezTo>
                  <a:cubicBezTo>
                    <a:pt x="819150" y="31750"/>
                    <a:pt x="837769" y="23920"/>
                    <a:pt x="857250" y="19050"/>
                  </a:cubicBezTo>
                  <a:cubicBezTo>
                    <a:pt x="888662" y="11197"/>
                    <a:pt x="952500" y="0"/>
                    <a:pt x="95250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1172" y="4513433"/>
              <a:ext cx="609600" cy="95278"/>
            </a:xfrm>
            <a:custGeom>
              <a:avLst/>
              <a:gdLst>
                <a:gd name="connsiteX0" fmla="*/ 0 w 609600"/>
                <a:gd name="connsiteY0" fmla="*/ 0 h 95278"/>
                <a:gd name="connsiteX1" fmla="*/ 171450 w 609600"/>
                <a:gd name="connsiteY1" fmla="*/ 57150 h 95278"/>
                <a:gd name="connsiteX2" fmla="*/ 228600 w 609600"/>
                <a:gd name="connsiteY2" fmla="*/ 76200 h 95278"/>
                <a:gd name="connsiteX3" fmla="*/ 609600 w 609600"/>
                <a:gd name="connsiteY3" fmla="*/ 95250 h 9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95278">
                  <a:moveTo>
                    <a:pt x="0" y="0"/>
                  </a:moveTo>
                  <a:lnTo>
                    <a:pt x="171450" y="57150"/>
                  </a:lnTo>
                  <a:cubicBezTo>
                    <a:pt x="190500" y="63500"/>
                    <a:pt x="208559" y="74947"/>
                    <a:pt x="228600" y="76200"/>
                  </a:cubicBezTo>
                  <a:cubicBezTo>
                    <a:pt x="558751" y="96834"/>
                    <a:pt x="431602" y="95250"/>
                    <a:pt x="609600" y="9525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000">
            <a:off x="494521" y="1425524"/>
            <a:ext cx="3378216" cy="3871148"/>
          </a:xfrm>
          <a:prstGeom prst="rect">
            <a:avLst/>
          </a:prstGeom>
        </p:spPr>
      </p:pic>
      <p:grpSp>
        <p:nvGrpSpPr>
          <p:cNvPr id="15" name="Group 13"/>
          <p:cNvGrpSpPr/>
          <p:nvPr/>
        </p:nvGrpSpPr>
        <p:grpSpPr>
          <a:xfrm>
            <a:off x="-1747961" y="1411783"/>
            <a:ext cx="5112568" cy="2880320"/>
            <a:chOff x="-3162299" y="1574122"/>
            <a:chExt cx="7225769" cy="3683678"/>
          </a:xfrm>
        </p:grpSpPr>
        <p:sp>
          <p:nvSpPr>
            <p:cNvPr id="16" name="Rectangle 18"/>
            <p:cNvSpPr/>
            <p:nvPr/>
          </p:nvSpPr>
          <p:spPr bwMode="auto">
            <a:xfrm>
              <a:off x="-3162299" y="2600326"/>
              <a:ext cx="4229100" cy="265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-108480" y="1574122"/>
              <a:ext cx="4171950" cy="180975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矩形 18"/>
          <p:cNvSpPr/>
          <p:nvPr/>
        </p:nvSpPr>
        <p:spPr>
          <a:xfrm>
            <a:off x="4969187" y="4458541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准备好了么？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96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7362E-19 4.35291E-6 L -8.67362E-19 4.35291E-6 C -0.00243 -0.00473 -0.00486 -0.00947 -0.00747 -0.01392 C -0.02118 -0.03758 -0.00712 -0.01114 -0.01927 -0.03452 C -0.02205 -0.05233 -0.0184 -0.03034 -0.02257 -0.04843 C -0.02309 -0.05066 -0.02309 -0.05288 -0.02361 -0.05511 C -0.02431 -0.05817 -0.025 -0.06096 -0.02587 -0.06374 C -0.02622 -0.09129 -0.02587 -0.11912 -0.02691 -0.14668 C -0.02691 -0.14918 -0.02847 -0.15113 -0.029 -0.15336 C -0.03004 -0.15753 -0.03073 -0.16727 -0.03108 -0.17061 C -0.03073 -0.17479 -0.0309 -0.17896 -0.03004 -0.18286 C -0.02969 -0.18481 -0.02847 -0.1862 -0.02795 -0.18787 C -0.02709 -0.19121 -0.02656 -0.19483 -0.02587 -0.19844 C -0.02518 -0.20067 -0.02431 -0.2029 -0.02361 -0.20512 C -0.02275 -0.21487 -0.02292 -0.21598 -0.02153 -0.22405 C -0.02118 -0.226 -0.02084 -0.22767 -0.02049 -0.22934 C -0.01858 -0.2363 -0.01823 -0.2349 -0.01719 -0.24131 C -0.01667 -0.24437 -0.0165 -0.24715 -0.01615 -0.24993 C -0.01545 -0.25467 -0.01389 -0.26385 -0.01389 -0.26385 C -0.01354 -0.27582 -0.01354 -0.28806 -0.01285 -0.30003 C -0.01268 -0.30309 -0.01215 -0.30588 -0.01181 -0.30866 C -0.01146 -0.312 -0.01111 -0.31562 -0.01077 -0.31896 C -0.00955 -0.32786 -0.0099 -0.32341 -0.00851 -0.3312 C -0.00816 -0.33343 -0.00816 -0.33593 -0.00747 -0.33788 C -0.0066 -0.34122 -0.00382 -0.34623 -0.00209 -0.34846 C -0.00018 -0.35096 0.00173 -0.35458 0.00434 -0.35514 L 0.01076 -0.35681 C 0.04028 -0.3557 0.04896 -0.35625 0.07639 -0.3518 C 0.08715 -0.35013 0.09791 -0.34707 0.10868 -0.34651 L 0.17969 -0.34317 C 0.19323 -0.33426 0.18055 -0.3415 0.20972 -0.33788 C 0.2158 -0.33733 0.22187 -0.3351 0.22795 -0.33454 C 0.23802 -0.33343 0.24809 -0.33343 0.25816 -0.33287 C 0.2809 -0.3248 0.25885 -0.33148 0.3033 -0.32758 C 0.31111 -0.32703 0.3191 -0.32536 0.32691 -0.32425 C 0.33923 -0.32063 0.34705 -0.31784 0.3592 -0.31562 C 0.36389 -0.31478 0.36857 -0.31478 0.37309 -0.31395 C 0.37812 -0.31283 0.38316 -0.31089 0.38819 -0.31033 C 0.39791 -0.30922 0.40764 -0.30922 0.41719 -0.30866 C 0.41979 -0.30755 0.42222 -0.3056 0.42482 -0.30532 C 0.4316 -0.30393 0.43837 -0.30421 0.44514 -0.30337 C 0.44982 -0.30309 0.45451 -0.30226 0.4592 -0.3017 C 0.46128 -0.30114 0.46354 -0.30087 0.46562 -0.30003 C 0.46857 -0.29892 0.47135 -0.29753 0.4743 -0.29669 C 0.47743 -0.29558 0.48073 -0.29558 0.48385 -0.29474 C 0.4868 -0.29363 0.48975 -0.2928 0.49253 -0.2914 C 0.49514 -0.29001 0.49739 -0.28751 0.5 -0.28612 C 0.50243 -0.285 0.50503 -0.285 0.50764 -0.28445 C 0.50972 -0.28333 0.5118 -0.28194 0.51406 -0.28111 C 0.51684 -0.27971 0.51979 -0.27916 0.52257 -0.27777 C 0.53194 -0.27276 0.52691 -0.27498 0.53767 -0.27081 C 0.53941 -0.26914 0.54114 -0.26719 0.54305 -0.26552 C 0.5441 -0.26468 0.54531 -0.26468 0.54635 -0.26385 C 0.54739 -0.26301 0.54844 -0.26135 0.54948 -0.26051 C 0.5533 -0.25689 0.55347 -0.25717 0.55712 -0.25522 C 0.5585 -0.25355 0.56024 -0.25216 0.56128 -0.24993 C 0.56215 -0.24854 0.56198 -0.24659 0.5625 -0.24492 C 0.56302 -0.24242 0.56354 -0.23991 0.56458 -0.23797 C 0.56545 -0.2363 0.56666 -0.23574 0.56788 -0.23463 C 0.56979 -0.22962 0.5717 -0.22489 0.5743 -0.22071 C 0.5842 -0.20485 0.57014 -0.23184 0.58073 -0.21208 C 0.58611 -0.20206 0.58142 -0.20791 0.58715 -0.20178 C 0.58785 -0.19956 0.58871 -0.19733 0.58923 -0.19483 C 0.58975 -0.19316 0.58975 -0.19121 0.59045 -0.18982 C 0.59687 -0.17395 0.59028 -0.1965 0.59687 -0.17757 C 0.60225 -0.16199 0.59635 -0.1759 0.6 -0.16199 C 0.60052 -0.16032 0.60173 -0.15892 0.60225 -0.15698 C 0.60347 -0.15197 0.60434 -0.14668 0.60538 -0.14139 C 0.60573 -0.13972 0.60625 -0.13805 0.6066 -0.13638 C 0.60989 -0.11467 0.60555 -0.14139 0.60868 -0.12413 C 0.60903 -0.12191 0.6092 -0.1194 0.60972 -0.11718 C 0.61024 -0.11551 0.61111 -0.11384 0.61198 -0.11217 C 0.61215 -0.10883 0.61389 -0.07765 0.6151 -0.06736 C 0.61597 -0.05929 0.61719 -0.05233 0.6184 -0.04481 C 0.61875 -0.0373 0.61857 -0.02978 0.61944 -0.02255 C 0.61962 -0.02032 0.62135 -0.01921 0.62153 -0.01726 C 0.62274 -0.00835 0.62274 -0.00251 0.62274 0.00501 L 0.62274 0.00501 " pathEditMode="relative" ptsTypes="AAAAAAAAAAAAAAAAAAAAAAAAAAAAAAAAAAAAAAAAAAAAAAAAAAAAAAAAAAAAAAAAAAAAAAAAAAAAAA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51720" y="259656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互联网新商业环境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547664" y="1483792"/>
            <a:ext cx="1931323" cy="3793017"/>
            <a:chOff x="1547664" y="1483792"/>
            <a:chExt cx="1931323" cy="3793017"/>
          </a:xfrm>
        </p:grpSpPr>
        <p:pic>
          <p:nvPicPr>
            <p:cNvPr id="4" name="椭圆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483792"/>
              <a:ext cx="1931323" cy="379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文本框 5"/>
            <p:cNvSpPr txBox="1"/>
            <p:nvPr/>
          </p:nvSpPr>
          <p:spPr>
            <a:xfrm>
              <a:off x="1649229" y="2203872"/>
              <a:ext cx="172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无中心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96136" y="1483792"/>
            <a:ext cx="1931323" cy="3793017"/>
            <a:chOff x="1547664" y="1483792"/>
            <a:chExt cx="1931323" cy="3793017"/>
          </a:xfrm>
        </p:grpSpPr>
        <p:pic>
          <p:nvPicPr>
            <p:cNvPr id="9" name="椭圆 10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483792"/>
              <a:ext cx="1931323" cy="3793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文本框 9"/>
            <p:cNvSpPr txBox="1"/>
            <p:nvPr/>
          </p:nvSpPr>
          <p:spPr>
            <a:xfrm>
              <a:off x="1649229" y="2203872"/>
              <a:ext cx="17281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无中介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7201" y="3716040"/>
            <a:ext cx="223224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用户参与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体验与情感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企业让利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得屌丝者得天下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45673" y="3716039"/>
            <a:ext cx="2232248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让用户尖叫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主动帮你传播</a:t>
            </a:r>
            <a:endParaRPr lang="en-US" altLang="zh-CN" sz="105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社群互动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05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与你深度绑定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170" y="415079"/>
            <a:ext cx="761009" cy="5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1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23" y="1219249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83792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50" y="3191823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771" y="2924019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404" y="125464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093" y="4184631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378" y="4391665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116" y="1837860"/>
            <a:ext cx="712738" cy="708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箭头连接符 9"/>
          <p:cNvCxnSpPr>
            <a:stCxn id="2" idx="3"/>
            <a:endCxn id="6" idx="1"/>
          </p:cNvCxnSpPr>
          <p:nvPr/>
        </p:nvCxnSpPr>
        <p:spPr>
          <a:xfrm flipV="1">
            <a:off x="2057161" y="479532"/>
            <a:ext cx="1631243" cy="1093785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" idx="3"/>
            <a:endCxn id="3" idx="1"/>
          </p:cNvCxnSpPr>
          <p:nvPr/>
        </p:nvCxnSpPr>
        <p:spPr>
          <a:xfrm>
            <a:off x="2057161" y="1573317"/>
            <a:ext cx="3450943" cy="264543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1"/>
            <a:endCxn id="6" idx="3"/>
          </p:cNvCxnSpPr>
          <p:nvPr/>
        </p:nvCxnSpPr>
        <p:spPr>
          <a:xfrm flipH="1" flipV="1">
            <a:off x="4401142" y="479532"/>
            <a:ext cx="3634974" cy="1712396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0"/>
            <a:endCxn id="2" idx="3"/>
          </p:cNvCxnSpPr>
          <p:nvPr/>
        </p:nvCxnSpPr>
        <p:spPr>
          <a:xfrm flipH="1" flipV="1">
            <a:off x="2057161" y="1573317"/>
            <a:ext cx="1027979" cy="1350702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4" idx="0"/>
            <a:endCxn id="2" idx="2"/>
          </p:cNvCxnSpPr>
          <p:nvPr/>
        </p:nvCxnSpPr>
        <p:spPr>
          <a:xfrm flipV="1">
            <a:off x="654119" y="1927385"/>
            <a:ext cx="1046673" cy="1264438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4" idx="0"/>
            <a:endCxn id="3" idx="2"/>
          </p:cNvCxnSpPr>
          <p:nvPr/>
        </p:nvCxnSpPr>
        <p:spPr>
          <a:xfrm flipV="1">
            <a:off x="654119" y="2191928"/>
            <a:ext cx="5210354" cy="999895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7" idx="0"/>
            <a:endCxn id="6" idx="2"/>
          </p:cNvCxnSpPr>
          <p:nvPr/>
        </p:nvCxnSpPr>
        <p:spPr>
          <a:xfrm flipH="1" flipV="1">
            <a:off x="4044773" y="833600"/>
            <a:ext cx="600689" cy="3351031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1"/>
            <a:endCxn id="5" idx="3"/>
          </p:cNvCxnSpPr>
          <p:nvPr/>
        </p:nvCxnSpPr>
        <p:spPr>
          <a:xfrm flipH="1">
            <a:off x="3441509" y="2191928"/>
            <a:ext cx="4594607" cy="1086159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7" idx="1"/>
            <a:endCxn id="4" idx="3"/>
          </p:cNvCxnSpPr>
          <p:nvPr/>
        </p:nvCxnSpPr>
        <p:spPr>
          <a:xfrm flipH="1" flipV="1">
            <a:off x="1010488" y="3545891"/>
            <a:ext cx="3278605" cy="992808"/>
          </a:xfrm>
          <a:prstGeom prst="straightConnector1">
            <a:avLst/>
          </a:prstGeom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6" idx="2"/>
            <a:endCxn id="29" idx="0"/>
          </p:cNvCxnSpPr>
          <p:nvPr/>
        </p:nvCxnSpPr>
        <p:spPr>
          <a:xfrm>
            <a:off x="4044773" y="833600"/>
            <a:ext cx="3634974" cy="3434238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2"/>
            <a:endCxn id="29" idx="0"/>
          </p:cNvCxnSpPr>
          <p:nvPr/>
        </p:nvCxnSpPr>
        <p:spPr>
          <a:xfrm>
            <a:off x="5864473" y="2191928"/>
            <a:ext cx="1815274" cy="2075910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29" idx="0"/>
          </p:cNvCxnSpPr>
          <p:nvPr/>
        </p:nvCxnSpPr>
        <p:spPr>
          <a:xfrm flipH="1">
            <a:off x="7679747" y="2545996"/>
            <a:ext cx="712738" cy="1721842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2" idx="3"/>
            <a:endCxn id="29" idx="0"/>
          </p:cNvCxnSpPr>
          <p:nvPr/>
        </p:nvCxnSpPr>
        <p:spPr>
          <a:xfrm>
            <a:off x="2057161" y="1573317"/>
            <a:ext cx="5622586" cy="2694521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4" idx="3"/>
            <a:endCxn id="29" idx="0"/>
          </p:cNvCxnSpPr>
          <p:nvPr/>
        </p:nvCxnSpPr>
        <p:spPr>
          <a:xfrm>
            <a:off x="1010488" y="3545891"/>
            <a:ext cx="6669259" cy="721947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" idx="3"/>
            <a:endCxn id="29" idx="0"/>
          </p:cNvCxnSpPr>
          <p:nvPr/>
        </p:nvCxnSpPr>
        <p:spPr>
          <a:xfrm>
            <a:off x="3441509" y="3278087"/>
            <a:ext cx="4238238" cy="989751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7" idx="3"/>
            <a:endCxn id="29" idx="0"/>
          </p:cNvCxnSpPr>
          <p:nvPr/>
        </p:nvCxnSpPr>
        <p:spPr>
          <a:xfrm flipV="1">
            <a:off x="5001831" y="4267838"/>
            <a:ext cx="2677916" cy="270861"/>
          </a:xfrm>
          <a:prstGeom prst="straightConnector1">
            <a:avLst/>
          </a:prstGeom>
          <a:ln w="19050">
            <a:solidFill>
              <a:srgbClr val="BE5108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558406" y="5222399"/>
            <a:ext cx="2242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足够的魅力</a:t>
            </a:r>
          </a:p>
        </p:txBody>
      </p:sp>
      <p:sp>
        <p:nvSpPr>
          <p:cNvPr id="29" name="椭圆 28"/>
          <p:cNvSpPr/>
          <p:nvPr/>
        </p:nvSpPr>
        <p:spPr>
          <a:xfrm>
            <a:off x="7208335" y="4267838"/>
            <a:ext cx="942824" cy="942824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000" b="-1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9272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3728" y="259656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产品要有</a:t>
            </a:r>
            <a:r>
              <a:rPr lang="zh-CN" altLang="en-U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68" b="9316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266" y="2527908"/>
            <a:ext cx="1789290" cy="29523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2434" y="4004072"/>
            <a:ext cx="477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如果打开，发现里面都是茅台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242" y="1203929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我需要什么，讨厌什么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什么样的东西能引起我们的情感波动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什么样的东西又能超出我的期望，让我尖叫</a:t>
            </a:r>
            <a:endParaRPr lang="zh-CN" altLang="en-US" sz="1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24" y="415079"/>
            <a:ext cx="761009" cy="5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4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27784" y="331664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品牌要有</a:t>
            </a:r>
            <a:r>
              <a:rPr lang="zh-CN" altLang="en-U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故事</a:t>
            </a:r>
            <a:endParaRPr lang="en-US" altLang="zh-CN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19769" y="1267768"/>
            <a:ext cx="4572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一个和我有关的故事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会勾起我某种情感的故事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spcBef>
                <a:spcPts val="600"/>
              </a:spcBef>
              <a:spcAft>
                <a:spcPts val="3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我会产生共鸣的故事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06" y="487087"/>
            <a:ext cx="761009" cy="5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39752" y="331664"/>
            <a:ext cx="44935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屌丝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者得天下</a:t>
            </a:r>
            <a:endParaRPr lang="en-US" altLang="zh-CN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23" y="487087"/>
            <a:ext cx="761009" cy="52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矩形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-217488"/>
            <a:ext cx="7766050" cy="749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矩形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6450" y="-657225"/>
            <a:ext cx="9451975" cy="944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矩形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-144463"/>
            <a:ext cx="8296275" cy="806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395536" y="403672"/>
            <a:ext cx="3168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But,How</a:t>
            </a:r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537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3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3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"/>
          <p:cNvGrpSpPr>
            <a:grpSpLocks/>
          </p:cNvGrpSpPr>
          <p:nvPr/>
        </p:nvGrpSpPr>
        <p:grpSpPr bwMode="auto">
          <a:xfrm>
            <a:off x="5076825" y="692150"/>
            <a:ext cx="2133512" cy="1628775"/>
            <a:chOff x="0" y="0"/>
            <a:chExt cx="2134881" cy="1629624"/>
          </a:xfrm>
        </p:grpSpPr>
        <p:cxnSp>
          <p:nvCxnSpPr>
            <p:cNvPr id="73" name="直接连接符 50"/>
            <p:cNvCxnSpPr>
              <a:cxnSpLocks noChangeShapeType="1"/>
            </p:cNvCxnSpPr>
            <p:nvPr/>
          </p:nvCxnSpPr>
          <p:spPr bwMode="auto">
            <a:xfrm flipV="1">
              <a:off x="0" y="648072"/>
              <a:ext cx="1584176" cy="981552"/>
            </a:xfrm>
            <a:prstGeom prst="line">
              <a:avLst/>
            </a:prstGeom>
            <a:noFill/>
            <a:ln w="38100" cmpd="sng">
              <a:solidFill>
                <a:srgbClr val="DB29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4" name="Group 9"/>
            <p:cNvGrpSpPr>
              <a:grpSpLocks/>
            </p:cNvGrpSpPr>
            <p:nvPr/>
          </p:nvGrpSpPr>
          <p:grpSpPr bwMode="auto">
            <a:xfrm>
              <a:off x="693145" y="0"/>
              <a:ext cx="1441736" cy="1440160"/>
              <a:chOff x="0" y="0"/>
              <a:chExt cx="1050410" cy="1049262"/>
            </a:xfrm>
          </p:grpSpPr>
          <p:sp>
            <p:nvSpPr>
              <p:cNvPr id="75" name="任意多边形 59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B2914"/>
              </a:solidFill>
              <a:ln w="19050" cap="flat" cmpd="sng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sp>
            <p:nvSpPr>
              <p:cNvPr id="76" name="矩形 61"/>
              <p:cNvSpPr>
                <a:spLocks noChangeArrowheads="1"/>
              </p:cNvSpPr>
              <p:nvPr/>
            </p:nvSpPr>
            <p:spPr bwMode="auto">
              <a:xfrm>
                <a:off x="285564" y="382355"/>
                <a:ext cx="471202" cy="269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</a:p>
            </p:txBody>
          </p:sp>
        </p:grpSp>
      </p:grpSp>
      <p:pic>
        <p:nvPicPr>
          <p:cNvPr id="78" name="椭圆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55" y="1742677"/>
            <a:ext cx="1931323" cy="379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" name="Group 15"/>
          <p:cNvGrpSpPr>
            <a:grpSpLocks/>
          </p:cNvGrpSpPr>
          <p:nvPr/>
        </p:nvGrpSpPr>
        <p:grpSpPr bwMode="auto">
          <a:xfrm>
            <a:off x="1979613" y="692150"/>
            <a:ext cx="1765300" cy="1404938"/>
            <a:chOff x="0" y="0"/>
            <a:chExt cx="1765256" cy="1405216"/>
          </a:xfrm>
        </p:grpSpPr>
        <p:cxnSp>
          <p:nvCxnSpPr>
            <p:cNvPr id="81" name="直接连接符 7"/>
            <p:cNvCxnSpPr>
              <a:cxnSpLocks noChangeShapeType="1"/>
              <a:stCxn id="78" idx="1"/>
            </p:cNvCxnSpPr>
            <p:nvPr/>
          </p:nvCxnSpPr>
          <p:spPr bwMode="auto">
            <a:xfrm flipH="1" flipV="1">
              <a:off x="648072" y="576064"/>
              <a:ext cx="1117184" cy="829152"/>
            </a:xfrm>
            <a:prstGeom prst="line">
              <a:avLst/>
            </a:prstGeom>
            <a:noFill/>
            <a:ln w="38100" cmpd="sng">
              <a:solidFill>
                <a:srgbClr val="F2F2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2" name="Group 17"/>
            <p:cNvGrpSpPr>
              <a:grpSpLocks/>
            </p:cNvGrpSpPr>
            <p:nvPr/>
          </p:nvGrpSpPr>
          <p:grpSpPr bwMode="auto">
            <a:xfrm>
              <a:off x="0" y="0"/>
              <a:ext cx="1050410" cy="1049262"/>
              <a:chOff x="0" y="0"/>
              <a:chExt cx="1050410" cy="1049262"/>
            </a:xfrm>
          </p:grpSpPr>
          <p:sp>
            <p:nvSpPr>
              <p:cNvPr id="83" name="任意多边形 58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anchor="ctr"/>
              <a:lstStyle/>
              <a:p>
                <a:endParaRPr lang="zh-CN" altLang="en-US"/>
              </a:p>
            </p:txBody>
          </p:sp>
          <p:sp>
            <p:nvSpPr>
              <p:cNvPr id="84" name="矩形 56"/>
              <p:cNvSpPr>
                <a:spLocks noChangeArrowheads="1"/>
              </p:cNvSpPr>
              <p:nvPr/>
            </p:nvSpPr>
            <p:spPr bwMode="auto">
              <a:xfrm>
                <a:off x="202047" y="278457"/>
                <a:ext cx="646315" cy="369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3" name="图片 92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0" y="2251512"/>
            <a:ext cx="1401189" cy="957713"/>
          </a:xfrm>
          <a:prstGeom prst="rect">
            <a:avLst/>
          </a:prstGeom>
        </p:spPr>
      </p:pic>
      <p:sp>
        <p:nvSpPr>
          <p:cNvPr id="7168" name="文本框 7167"/>
          <p:cNvSpPr txBox="1"/>
          <p:nvPr/>
        </p:nvSpPr>
        <p:spPr>
          <a:xfrm>
            <a:off x="6300192" y="5227917"/>
            <a:ext cx="27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评估体系</a:t>
            </a:r>
          </a:p>
        </p:txBody>
      </p:sp>
      <p:grpSp>
        <p:nvGrpSpPr>
          <p:cNvPr id="67" name="Group 2"/>
          <p:cNvGrpSpPr>
            <a:grpSpLocks/>
          </p:cNvGrpSpPr>
          <p:nvPr/>
        </p:nvGrpSpPr>
        <p:grpSpPr bwMode="auto">
          <a:xfrm>
            <a:off x="3319463" y="3571875"/>
            <a:ext cx="1443037" cy="1747838"/>
            <a:chOff x="0" y="0"/>
            <a:chExt cx="1441735" cy="1747625"/>
          </a:xfrm>
        </p:grpSpPr>
        <p:cxnSp>
          <p:nvCxnSpPr>
            <p:cNvPr id="68" name="直接连接符 53"/>
            <p:cNvCxnSpPr>
              <a:cxnSpLocks noChangeShapeType="1"/>
            </p:cNvCxnSpPr>
            <p:nvPr/>
          </p:nvCxnSpPr>
          <p:spPr bwMode="auto">
            <a:xfrm flipH="1">
              <a:off x="603927" y="0"/>
              <a:ext cx="360040" cy="936104"/>
            </a:xfrm>
            <a:prstGeom prst="line">
              <a:avLst/>
            </a:prstGeom>
            <a:noFill/>
            <a:ln w="57150" cmpd="sng">
              <a:solidFill>
                <a:srgbClr val="DFD2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9" name="Group 4"/>
            <p:cNvGrpSpPr>
              <a:grpSpLocks/>
            </p:cNvGrpSpPr>
            <p:nvPr/>
          </p:nvGrpSpPr>
          <p:grpSpPr bwMode="auto">
            <a:xfrm>
              <a:off x="0" y="307465"/>
              <a:ext cx="1441735" cy="1440160"/>
              <a:chOff x="0" y="0"/>
              <a:chExt cx="1441735" cy="1440160"/>
            </a:xfrm>
          </p:grpSpPr>
          <p:sp>
            <p:nvSpPr>
              <p:cNvPr id="70" name="任意多边形 60"/>
              <p:cNvSpPr>
                <a:spLocks/>
              </p:cNvSpPr>
              <p:nvPr/>
            </p:nvSpPr>
            <p:spPr bwMode="auto">
              <a:xfrm>
                <a:off x="0" y="0"/>
                <a:ext cx="1441735" cy="1440160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FD2A0"/>
              </a:solidFill>
              <a:ln w="2540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38100" dir="2700000" algn="ctr" rotWithShape="0">
                  <a:srgbClr val="000000">
                    <a:alpha val="34999"/>
                  </a:srgbClr>
                </a:outerShdw>
              </a:effectLst>
            </p:spPr>
            <p:txBody>
              <a:bodyPr lIns="96942" tIns="96942" rIns="96942" bIns="96942" anchor="ctr"/>
              <a:lstStyle/>
              <a:p>
                <a:endParaRPr lang="zh-CN" altLang="en-US"/>
              </a:p>
            </p:txBody>
          </p:sp>
          <p:sp>
            <p:nvSpPr>
              <p:cNvPr id="71" name="矩形 26623"/>
              <p:cNvSpPr>
                <a:spLocks noChangeArrowheads="1"/>
              </p:cNvSpPr>
              <p:nvPr/>
            </p:nvSpPr>
            <p:spPr bwMode="auto">
              <a:xfrm>
                <a:off x="57840" y="551974"/>
                <a:ext cx="1326054" cy="36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</a:t>
                </a:r>
                <a:endParaRPr lang="zh-CN" altLang="en-US" dirty="0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7210337" y="692150"/>
            <a:ext cx="2330215" cy="719706"/>
            <a:chOff x="7210337" y="692150"/>
            <a:chExt cx="2330215" cy="719706"/>
          </a:xfrm>
        </p:grpSpPr>
        <p:cxnSp>
          <p:nvCxnSpPr>
            <p:cNvPr id="7171" name="直接连接符 7170"/>
            <p:cNvCxnSpPr>
              <a:stCxn id="75" idx="2"/>
            </p:cNvCxnSpPr>
            <p:nvPr/>
          </p:nvCxnSpPr>
          <p:spPr bwMode="auto">
            <a:xfrm flipV="1">
              <a:off x="7210337" y="692150"/>
              <a:ext cx="530015" cy="7197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B291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连接符 22"/>
            <p:cNvCxnSpPr/>
            <p:nvPr/>
          </p:nvCxnSpPr>
          <p:spPr bwMode="auto">
            <a:xfrm>
              <a:off x="7740352" y="692150"/>
              <a:ext cx="18002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B291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1987848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互联网思维内涵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 rot="20739438">
            <a:off x="3193286" y="1581252"/>
            <a:ext cx="2520280" cy="813192"/>
          </a:xfrm>
          <a:prstGeom prst="roundRect">
            <a:avLst/>
          </a:prstGeom>
          <a:noFill/>
          <a:ln w="57150" cap="flat" cmpd="sng" algn="ctr">
            <a:solidFill>
              <a:srgbClr val="F70305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/>
          <a:ex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  <a:sp3d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5020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商业民主化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-297195" y="691704"/>
            <a:ext cx="165618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B291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/>
          <p:cNvSpPr txBox="1"/>
          <p:nvPr/>
        </p:nvSpPr>
        <p:spPr>
          <a:xfrm>
            <a:off x="-297195" y="651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 smtClean="0">
                <a:solidFill>
                  <a:srgbClr val="D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600" b="1" dirty="0" smtClean="0">
                <a:solidFill>
                  <a:srgbClr val="D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49765" y="19616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社群</a:t>
            </a:r>
            <a:endParaRPr lang="zh-CN" altLang="en-US" sz="2000" dirty="0" smtClean="0">
              <a:solidFill>
                <a:srgbClr val="FFC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10229" y="109713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FFC000"/>
                </a:solidFill>
              </a:rPr>
              <a:t>刚需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60163" y="277395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形象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10229" y="446851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体验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69750" y="529251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情感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57949" y="446329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惊喜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57269" y="2773957"/>
            <a:ext cx="1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用户参与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37003" y="1091918"/>
            <a:ext cx="1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迭代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335259" y="719987"/>
            <a:ext cx="4520564" cy="4520564"/>
            <a:chOff x="2335259" y="719987"/>
            <a:chExt cx="4520564" cy="4520564"/>
          </a:xfrm>
        </p:grpSpPr>
        <p:sp>
          <p:nvSpPr>
            <p:cNvPr id="2" name="八边形 1"/>
            <p:cNvSpPr/>
            <p:nvPr/>
          </p:nvSpPr>
          <p:spPr bwMode="auto">
            <a:xfrm rot="1359534">
              <a:off x="2507309" y="892037"/>
              <a:ext cx="4176464" cy="4176464"/>
            </a:xfrm>
            <a:prstGeom prst="octagon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>
              <a:stCxn id="2" idx="6"/>
              <a:endCxn id="2" idx="2"/>
            </p:cNvCxnSpPr>
            <p:nvPr/>
          </p:nvCxnSpPr>
          <p:spPr bwMode="auto">
            <a:xfrm flipH="1">
              <a:off x="4589284" y="719987"/>
              <a:ext cx="12514" cy="45205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>
              <a:stCxn id="2" idx="4"/>
              <a:endCxn id="2" idx="0"/>
            </p:cNvCxnSpPr>
            <p:nvPr/>
          </p:nvCxnSpPr>
          <p:spPr bwMode="auto">
            <a:xfrm>
              <a:off x="2335259" y="2974012"/>
              <a:ext cx="4520564" cy="125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连接符 40"/>
            <p:cNvCxnSpPr>
              <a:endCxn id="2" idx="1"/>
            </p:cNvCxnSpPr>
            <p:nvPr/>
          </p:nvCxnSpPr>
          <p:spPr bwMode="auto">
            <a:xfrm>
              <a:off x="3015538" y="1367718"/>
              <a:ext cx="3173823" cy="32152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/>
            <p:cNvCxnSpPr>
              <a:stCxn id="2" idx="7"/>
              <a:endCxn id="2" idx="3"/>
            </p:cNvCxnSpPr>
            <p:nvPr/>
          </p:nvCxnSpPr>
          <p:spPr bwMode="auto">
            <a:xfrm flipH="1">
              <a:off x="2992839" y="1386449"/>
              <a:ext cx="3205404" cy="31876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" name="组合 4"/>
          <p:cNvGrpSpPr/>
          <p:nvPr/>
        </p:nvGrpSpPr>
        <p:grpSpPr>
          <a:xfrm>
            <a:off x="6526824" y="327255"/>
            <a:ext cx="2282039" cy="5259476"/>
            <a:chOff x="6526824" y="327255"/>
            <a:chExt cx="2282039" cy="5259476"/>
          </a:xfrm>
        </p:grpSpPr>
        <p:sp>
          <p:nvSpPr>
            <p:cNvPr id="45" name="右弧形箭头 44"/>
            <p:cNvSpPr/>
            <p:nvPr/>
          </p:nvSpPr>
          <p:spPr bwMode="auto">
            <a:xfrm>
              <a:off x="6526824" y="327255"/>
              <a:ext cx="1657837" cy="5259476"/>
            </a:xfrm>
            <a:prstGeom prst="curvedLeftArrow">
              <a:avLst>
                <a:gd name="adj1" fmla="val 25000"/>
                <a:gd name="adj2" fmla="val 38325"/>
                <a:gd name="adj3" fmla="val 25000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16420" y="1984885"/>
              <a:ext cx="492443" cy="19442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DB291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转化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00543" y="327255"/>
            <a:ext cx="2300902" cy="5259476"/>
            <a:chOff x="400543" y="327255"/>
            <a:chExt cx="2300902" cy="5259476"/>
          </a:xfrm>
        </p:grpSpPr>
        <p:sp>
          <p:nvSpPr>
            <p:cNvPr id="46" name="右弧形箭头 45"/>
            <p:cNvSpPr/>
            <p:nvPr/>
          </p:nvSpPr>
          <p:spPr bwMode="auto">
            <a:xfrm rot="10800000">
              <a:off x="1043608" y="327255"/>
              <a:ext cx="1657837" cy="5259476"/>
            </a:xfrm>
            <a:prstGeom prst="curvedLeftArrow">
              <a:avLst>
                <a:gd name="adj1" fmla="val 25000"/>
                <a:gd name="adj2" fmla="val 38325"/>
                <a:gd name="adj3" fmla="val 25000"/>
              </a:avLst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00543" y="1984885"/>
              <a:ext cx="492443" cy="194421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DB2914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</a:t>
              </a:r>
            </a:p>
          </p:txBody>
        </p:sp>
      </p:grpSp>
      <p:sp>
        <p:nvSpPr>
          <p:cNvPr id="22" name="任意多边形 26"/>
          <p:cNvSpPr>
            <a:spLocks/>
          </p:cNvSpPr>
          <p:nvPr/>
        </p:nvSpPr>
        <p:spPr bwMode="auto">
          <a:xfrm>
            <a:off x="4265233" y="2637447"/>
            <a:ext cx="673130" cy="67313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C00000"/>
          </a:solidFill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0569" tIns="90485" rIns="90569" bIns="90485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7192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 bwMode="auto">
          <a:xfrm>
            <a:off x="-297195" y="715155"/>
            <a:ext cx="165618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B291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/>
          <p:cNvSpPr txBox="1"/>
          <p:nvPr/>
        </p:nvSpPr>
        <p:spPr>
          <a:xfrm>
            <a:off x="-297195" y="6514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 smtClean="0">
                <a:solidFill>
                  <a:srgbClr val="D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en-US" altLang="zh-CN" sz="3600" b="1" dirty="0" smtClean="0">
                <a:solidFill>
                  <a:srgbClr val="DB29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要素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149765" y="19616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社群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0229" y="109713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刚需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60163" y="2773957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形象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110229" y="446851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体验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169750" y="529251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情感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157949" y="446329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惊喜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57269" y="2773957"/>
            <a:ext cx="1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用户参与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937003" y="1091918"/>
            <a:ext cx="1359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迭代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335259" y="719987"/>
            <a:ext cx="4520564" cy="4520564"/>
            <a:chOff x="2335259" y="719987"/>
            <a:chExt cx="4520564" cy="4520564"/>
          </a:xfrm>
        </p:grpSpPr>
        <p:sp>
          <p:nvSpPr>
            <p:cNvPr id="2" name="八边形 1"/>
            <p:cNvSpPr/>
            <p:nvPr/>
          </p:nvSpPr>
          <p:spPr bwMode="auto">
            <a:xfrm rot="1359534">
              <a:off x="2507309" y="892037"/>
              <a:ext cx="4176464" cy="4176464"/>
            </a:xfrm>
            <a:prstGeom prst="octagon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直接连接符 36"/>
            <p:cNvCxnSpPr>
              <a:stCxn id="2" idx="6"/>
              <a:endCxn id="2" idx="2"/>
            </p:cNvCxnSpPr>
            <p:nvPr/>
          </p:nvCxnSpPr>
          <p:spPr bwMode="auto">
            <a:xfrm flipH="1">
              <a:off x="4589284" y="719987"/>
              <a:ext cx="12514" cy="45205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直接连接符 38"/>
            <p:cNvCxnSpPr>
              <a:stCxn id="2" idx="4"/>
              <a:endCxn id="2" idx="0"/>
            </p:cNvCxnSpPr>
            <p:nvPr/>
          </p:nvCxnSpPr>
          <p:spPr bwMode="auto">
            <a:xfrm>
              <a:off x="2335259" y="2974012"/>
              <a:ext cx="4520564" cy="125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连接符 40"/>
            <p:cNvCxnSpPr>
              <a:endCxn id="2" idx="1"/>
            </p:cNvCxnSpPr>
            <p:nvPr/>
          </p:nvCxnSpPr>
          <p:spPr bwMode="auto">
            <a:xfrm>
              <a:off x="3015538" y="1367718"/>
              <a:ext cx="3173823" cy="321525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连接符 42"/>
            <p:cNvCxnSpPr>
              <a:stCxn id="2" idx="7"/>
              <a:endCxn id="2" idx="3"/>
            </p:cNvCxnSpPr>
            <p:nvPr/>
          </p:nvCxnSpPr>
          <p:spPr bwMode="auto">
            <a:xfrm flipH="1">
              <a:off x="2992839" y="1386449"/>
              <a:ext cx="3205404" cy="318764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3589304" y="1657401"/>
            <a:ext cx="2323201" cy="2333087"/>
            <a:chOff x="3589304" y="1657401"/>
            <a:chExt cx="2323201" cy="2333087"/>
          </a:xfrm>
        </p:grpSpPr>
        <p:sp>
          <p:nvSpPr>
            <p:cNvPr id="18" name="任意多边形 17"/>
            <p:cNvSpPr/>
            <p:nvPr/>
          </p:nvSpPr>
          <p:spPr bwMode="auto">
            <a:xfrm>
              <a:off x="3637722" y="1729409"/>
              <a:ext cx="2226365" cy="2206487"/>
            </a:xfrm>
            <a:custGeom>
              <a:avLst/>
              <a:gdLst>
                <a:gd name="connsiteX0" fmla="*/ 964095 w 2226365"/>
                <a:gd name="connsiteY0" fmla="*/ 149087 h 2206487"/>
                <a:gd name="connsiteX1" fmla="*/ 2226365 w 2226365"/>
                <a:gd name="connsiteY1" fmla="*/ 0 h 2206487"/>
                <a:gd name="connsiteX2" fmla="*/ 1749287 w 2226365"/>
                <a:gd name="connsiteY2" fmla="*/ 1242391 h 2206487"/>
                <a:gd name="connsiteX3" fmla="*/ 1898374 w 2226365"/>
                <a:gd name="connsiteY3" fmla="*/ 2196548 h 2206487"/>
                <a:gd name="connsiteX4" fmla="*/ 974035 w 2226365"/>
                <a:gd name="connsiteY4" fmla="*/ 1868556 h 2206487"/>
                <a:gd name="connsiteX5" fmla="*/ 0 w 2226365"/>
                <a:gd name="connsiteY5" fmla="*/ 2206487 h 2206487"/>
                <a:gd name="connsiteX6" fmla="*/ 516835 w 2226365"/>
                <a:gd name="connsiteY6" fmla="*/ 1252330 h 2206487"/>
                <a:gd name="connsiteX7" fmla="*/ 546652 w 2226365"/>
                <a:gd name="connsiteY7" fmla="*/ 864704 h 2206487"/>
                <a:gd name="connsiteX8" fmla="*/ 964095 w 2226365"/>
                <a:gd name="connsiteY8" fmla="*/ 149087 h 220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65" h="2206487">
                  <a:moveTo>
                    <a:pt x="964095" y="149087"/>
                  </a:moveTo>
                  <a:lnTo>
                    <a:pt x="2226365" y="0"/>
                  </a:lnTo>
                  <a:lnTo>
                    <a:pt x="1749287" y="1242391"/>
                  </a:lnTo>
                  <a:lnTo>
                    <a:pt x="1898374" y="2196548"/>
                  </a:lnTo>
                  <a:lnTo>
                    <a:pt x="974035" y="1868556"/>
                  </a:lnTo>
                  <a:lnTo>
                    <a:pt x="0" y="2206487"/>
                  </a:lnTo>
                  <a:lnTo>
                    <a:pt x="516835" y="1252330"/>
                  </a:lnTo>
                  <a:lnTo>
                    <a:pt x="546652" y="864704"/>
                  </a:lnTo>
                  <a:lnTo>
                    <a:pt x="964095" y="149087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DB291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4515828" y="1840873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5740566" y="1657401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264749" y="2902004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5408539" y="3840769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515828" y="3508888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3589304" y="3846472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4032065" y="2914518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099944" y="2506131"/>
              <a:ext cx="171939" cy="144016"/>
            </a:xfrm>
            <a:prstGeom prst="rect">
              <a:avLst/>
            </a:prstGeom>
            <a:solidFill>
              <a:srgbClr val="DB2914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792108" y="1140678"/>
            <a:ext cx="2746861" cy="4091716"/>
            <a:chOff x="3792108" y="1140678"/>
            <a:chExt cx="2746861" cy="4091716"/>
          </a:xfrm>
        </p:grpSpPr>
        <p:sp>
          <p:nvSpPr>
            <p:cNvPr id="20" name="任意多边形 19"/>
            <p:cNvSpPr/>
            <p:nvPr/>
          </p:nvSpPr>
          <p:spPr bwMode="auto">
            <a:xfrm>
              <a:off x="3856383" y="1182757"/>
              <a:ext cx="2584174" cy="4035286"/>
            </a:xfrm>
            <a:custGeom>
              <a:avLst/>
              <a:gdLst>
                <a:gd name="connsiteX0" fmla="*/ 745434 w 2584174"/>
                <a:gd name="connsiteY0" fmla="*/ 0 h 4035286"/>
                <a:gd name="connsiteX1" fmla="*/ 1292087 w 2584174"/>
                <a:gd name="connsiteY1" fmla="*/ 1202634 h 4035286"/>
                <a:gd name="connsiteX2" fmla="*/ 2584174 w 2584174"/>
                <a:gd name="connsiteY2" fmla="*/ 1808921 h 4035286"/>
                <a:gd name="connsiteX3" fmla="*/ 1858617 w 2584174"/>
                <a:gd name="connsiteY3" fmla="*/ 2922104 h 4035286"/>
                <a:gd name="connsiteX4" fmla="*/ 745434 w 2584174"/>
                <a:gd name="connsiteY4" fmla="*/ 4035286 h 4035286"/>
                <a:gd name="connsiteX5" fmla="*/ 168965 w 2584174"/>
                <a:gd name="connsiteY5" fmla="*/ 2375452 h 4035286"/>
                <a:gd name="connsiteX6" fmla="*/ 477078 w 2584174"/>
                <a:gd name="connsiteY6" fmla="*/ 1798982 h 4035286"/>
                <a:gd name="connsiteX7" fmla="*/ 0 w 2584174"/>
                <a:gd name="connsiteY7" fmla="*/ 1073426 h 4035286"/>
                <a:gd name="connsiteX8" fmla="*/ 745434 w 2584174"/>
                <a:gd name="connsiteY8" fmla="*/ 0 h 403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4174" h="4035286">
                  <a:moveTo>
                    <a:pt x="745434" y="0"/>
                  </a:moveTo>
                  <a:lnTo>
                    <a:pt x="1292087" y="1202634"/>
                  </a:lnTo>
                  <a:lnTo>
                    <a:pt x="2584174" y="1808921"/>
                  </a:lnTo>
                  <a:lnTo>
                    <a:pt x="1858617" y="2922104"/>
                  </a:lnTo>
                  <a:lnTo>
                    <a:pt x="745434" y="4035286"/>
                  </a:lnTo>
                  <a:lnTo>
                    <a:pt x="168965" y="2375452"/>
                  </a:lnTo>
                  <a:lnTo>
                    <a:pt x="477078" y="1798982"/>
                  </a:lnTo>
                  <a:lnTo>
                    <a:pt x="0" y="1073426"/>
                  </a:lnTo>
                  <a:lnTo>
                    <a:pt x="745434" y="0"/>
                  </a:lnTo>
                  <a:close/>
                </a:path>
              </a:pathLst>
            </a:cu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515828" y="1140678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792108" y="2171691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3928005" y="3474605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4503314" y="5088378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5594363" y="4033498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5085212" y="2325661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6367030" y="2914518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4239191" y="2901608"/>
              <a:ext cx="171939" cy="144016"/>
            </a:xfrm>
            <a:prstGeom prst="rect">
              <a:avLst/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rtlCol="0" anchor="ctr" anchorCtr="1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91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7"/>
          <p:cNvGrpSpPr>
            <a:grpSpLocks/>
          </p:cNvGrpSpPr>
          <p:nvPr/>
        </p:nvGrpSpPr>
        <p:grpSpPr bwMode="auto">
          <a:xfrm>
            <a:off x="5076825" y="692150"/>
            <a:ext cx="2133512" cy="1628775"/>
            <a:chOff x="0" y="0"/>
            <a:chExt cx="2134881" cy="1629624"/>
          </a:xfrm>
        </p:grpSpPr>
        <p:cxnSp>
          <p:nvCxnSpPr>
            <p:cNvPr id="46" name="直接连接符 50"/>
            <p:cNvCxnSpPr>
              <a:cxnSpLocks noChangeShapeType="1"/>
            </p:cNvCxnSpPr>
            <p:nvPr/>
          </p:nvCxnSpPr>
          <p:spPr bwMode="auto">
            <a:xfrm flipV="1">
              <a:off x="0" y="648072"/>
              <a:ext cx="1584176" cy="981552"/>
            </a:xfrm>
            <a:prstGeom prst="line">
              <a:avLst/>
            </a:prstGeom>
            <a:noFill/>
            <a:ln w="38100" cmpd="sng">
              <a:solidFill>
                <a:srgbClr val="DB29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0" name="Group 9"/>
            <p:cNvGrpSpPr>
              <a:grpSpLocks/>
            </p:cNvGrpSpPr>
            <p:nvPr/>
          </p:nvGrpSpPr>
          <p:grpSpPr bwMode="auto">
            <a:xfrm>
              <a:off x="693145" y="0"/>
              <a:ext cx="1441736" cy="1440160"/>
              <a:chOff x="0" y="0"/>
              <a:chExt cx="1050410" cy="1049262"/>
            </a:xfrm>
          </p:grpSpPr>
          <p:sp>
            <p:nvSpPr>
              <p:cNvPr id="51" name="任意多边形 59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B2914"/>
              </a:solidFill>
              <a:ln w="19050" cap="flat" cmpd="sng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sp>
            <p:nvSpPr>
              <p:cNvPr id="52" name="矩形 61"/>
              <p:cNvSpPr>
                <a:spLocks noChangeArrowheads="1"/>
              </p:cNvSpPr>
              <p:nvPr/>
            </p:nvSpPr>
            <p:spPr bwMode="auto">
              <a:xfrm>
                <a:off x="285564" y="382355"/>
                <a:ext cx="471202" cy="269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</a:p>
            </p:txBody>
          </p:sp>
        </p:grpSp>
      </p:grpSp>
      <p:pic>
        <p:nvPicPr>
          <p:cNvPr id="53" name="椭圆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55" y="1742677"/>
            <a:ext cx="1931323" cy="379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Group 15"/>
          <p:cNvGrpSpPr>
            <a:grpSpLocks/>
          </p:cNvGrpSpPr>
          <p:nvPr/>
        </p:nvGrpSpPr>
        <p:grpSpPr bwMode="auto">
          <a:xfrm>
            <a:off x="1979613" y="692150"/>
            <a:ext cx="1765300" cy="1404938"/>
            <a:chOff x="0" y="0"/>
            <a:chExt cx="1765256" cy="1405216"/>
          </a:xfrm>
        </p:grpSpPr>
        <p:cxnSp>
          <p:nvCxnSpPr>
            <p:cNvPr id="55" name="直接连接符 7"/>
            <p:cNvCxnSpPr>
              <a:cxnSpLocks noChangeShapeType="1"/>
              <a:stCxn id="53" idx="1"/>
            </p:cNvCxnSpPr>
            <p:nvPr/>
          </p:nvCxnSpPr>
          <p:spPr bwMode="auto">
            <a:xfrm flipH="1" flipV="1">
              <a:off x="648072" y="576064"/>
              <a:ext cx="1117184" cy="829152"/>
            </a:xfrm>
            <a:prstGeom prst="line">
              <a:avLst/>
            </a:prstGeom>
            <a:noFill/>
            <a:ln w="38100" cmpd="sng">
              <a:solidFill>
                <a:srgbClr val="F2F2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56" name="Group 17"/>
            <p:cNvGrpSpPr>
              <a:grpSpLocks/>
            </p:cNvGrpSpPr>
            <p:nvPr/>
          </p:nvGrpSpPr>
          <p:grpSpPr bwMode="auto">
            <a:xfrm>
              <a:off x="0" y="0"/>
              <a:ext cx="1050410" cy="1049262"/>
              <a:chOff x="0" y="0"/>
              <a:chExt cx="1050410" cy="1049262"/>
            </a:xfrm>
          </p:grpSpPr>
          <p:sp>
            <p:nvSpPr>
              <p:cNvPr id="57" name="任意多边形 58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anchor="ctr"/>
              <a:lstStyle/>
              <a:p>
                <a:endParaRPr lang="zh-CN" altLang="en-US"/>
              </a:p>
            </p:txBody>
          </p:sp>
          <p:sp>
            <p:nvSpPr>
              <p:cNvPr id="58" name="矩形 56"/>
              <p:cNvSpPr>
                <a:spLocks noChangeArrowheads="1"/>
              </p:cNvSpPr>
              <p:nvPr/>
            </p:nvSpPr>
            <p:spPr bwMode="auto">
              <a:xfrm>
                <a:off x="202047" y="278457"/>
                <a:ext cx="646315" cy="369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0" y="2251512"/>
            <a:ext cx="1401189" cy="957713"/>
          </a:xfrm>
          <a:prstGeom prst="rect">
            <a:avLst/>
          </a:prstGeom>
        </p:spPr>
      </p:pic>
      <p:grpSp>
        <p:nvGrpSpPr>
          <p:cNvPr id="61" name="Group 2"/>
          <p:cNvGrpSpPr>
            <a:grpSpLocks/>
          </p:cNvGrpSpPr>
          <p:nvPr/>
        </p:nvGrpSpPr>
        <p:grpSpPr bwMode="auto">
          <a:xfrm>
            <a:off x="3319463" y="3571875"/>
            <a:ext cx="1443037" cy="1747838"/>
            <a:chOff x="0" y="0"/>
            <a:chExt cx="1441735" cy="1747625"/>
          </a:xfrm>
        </p:grpSpPr>
        <p:cxnSp>
          <p:nvCxnSpPr>
            <p:cNvPr id="62" name="直接连接符 53"/>
            <p:cNvCxnSpPr>
              <a:cxnSpLocks noChangeShapeType="1"/>
            </p:cNvCxnSpPr>
            <p:nvPr/>
          </p:nvCxnSpPr>
          <p:spPr bwMode="auto">
            <a:xfrm flipH="1">
              <a:off x="603927" y="0"/>
              <a:ext cx="360040" cy="936104"/>
            </a:xfrm>
            <a:prstGeom prst="line">
              <a:avLst/>
            </a:prstGeom>
            <a:noFill/>
            <a:ln w="57150" cmpd="sng">
              <a:solidFill>
                <a:srgbClr val="DFD2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3" name="Group 4"/>
            <p:cNvGrpSpPr>
              <a:grpSpLocks/>
            </p:cNvGrpSpPr>
            <p:nvPr/>
          </p:nvGrpSpPr>
          <p:grpSpPr bwMode="auto">
            <a:xfrm>
              <a:off x="0" y="307465"/>
              <a:ext cx="1441735" cy="1440160"/>
              <a:chOff x="0" y="0"/>
              <a:chExt cx="1441735" cy="1440160"/>
            </a:xfrm>
          </p:grpSpPr>
          <p:sp>
            <p:nvSpPr>
              <p:cNvPr id="64" name="任意多边形 60"/>
              <p:cNvSpPr>
                <a:spLocks/>
              </p:cNvSpPr>
              <p:nvPr/>
            </p:nvSpPr>
            <p:spPr bwMode="auto">
              <a:xfrm>
                <a:off x="0" y="0"/>
                <a:ext cx="1441735" cy="1440160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FD2A0"/>
              </a:solidFill>
              <a:ln w="2540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38100" dir="2700000" algn="ctr" rotWithShape="0">
                  <a:srgbClr val="000000">
                    <a:alpha val="34999"/>
                  </a:srgbClr>
                </a:outerShdw>
              </a:effectLst>
            </p:spPr>
            <p:txBody>
              <a:bodyPr lIns="96942" tIns="96942" rIns="96942" bIns="96942" anchor="ctr"/>
              <a:lstStyle/>
              <a:p>
                <a:endParaRPr lang="zh-CN" altLang="en-US"/>
              </a:p>
            </p:txBody>
          </p:sp>
          <p:sp>
            <p:nvSpPr>
              <p:cNvPr id="65" name="矩形 26623"/>
              <p:cNvSpPr>
                <a:spLocks noChangeArrowheads="1"/>
              </p:cNvSpPr>
              <p:nvPr/>
            </p:nvSpPr>
            <p:spPr bwMode="auto">
              <a:xfrm>
                <a:off x="57840" y="551974"/>
                <a:ext cx="1326054" cy="36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</a:t>
                </a:r>
                <a:endParaRPr lang="zh-CN" altLang="en-US" dirty="0"/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7210337" y="692150"/>
            <a:ext cx="2330215" cy="719706"/>
            <a:chOff x="7210337" y="692150"/>
            <a:chExt cx="2330215" cy="719706"/>
          </a:xfrm>
        </p:grpSpPr>
        <p:cxnSp>
          <p:nvCxnSpPr>
            <p:cNvPr id="67" name="直接连接符 66"/>
            <p:cNvCxnSpPr>
              <a:stCxn id="51" idx="2"/>
            </p:cNvCxnSpPr>
            <p:nvPr/>
          </p:nvCxnSpPr>
          <p:spPr bwMode="auto">
            <a:xfrm flipV="1">
              <a:off x="7210337" y="692150"/>
              <a:ext cx="530015" cy="7197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B291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7740352" y="692150"/>
              <a:ext cx="180020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B291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文本框 68"/>
          <p:cNvSpPr txBox="1"/>
          <p:nvPr/>
        </p:nvSpPr>
        <p:spPr>
          <a:xfrm>
            <a:off x="6300192" y="5227917"/>
            <a:ext cx="27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评估体系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4599546"/>
            <a:ext cx="3319463" cy="412638"/>
            <a:chOff x="0" y="4599546"/>
            <a:chExt cx="3319463" cy="412638"/>
          </a:xfrm>
        </p:grpSpPr>
        <p:cxnSp>
          <p:nvCxnSpPr>
            <p:cNvPr id="5" name="直接连接符 4"/>
            <p:cNvCxnSpPr>
              <a:stCxn id="64" idx="0"/>
            </p:cNvCxnSpPr>
            <p:nvPr/>
          </p:nvCxnSpPr>
          <p:spPr bwMode="auto">
            <a:xfrm flipH="1">
              <a:off x="2627701" y="4599546"/>
              <a:ext cx="691762" cy="4126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FD2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直接连接符 6"/>
            <p:cNvCxnSpPr/>
            <p:nvPr/>
          </p:nvCxnSpPr>
          <p:spPr bwMode="auto">
            <a:xfrm flipH="1">
              <a:off x="0" y="5012184"/>
              <a:ext cx="262770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FD2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98654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 bwMode="auto">
          <a:xfrm flipH="1">
            <a:off x="7308304" y="5012184"/>
            <a:ext cx="20882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FD2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7308304" y="437612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 smtClean="0">
                <a:solidFill>
                  <a:srgbClr val="DFD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落脚点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3"/>
          <a:stretch/>
        </p:blipFill>
        <p:spPr>
          <a:xfrm>
            <a:off x="467545" y="115640"/>
            <a:ext cx="2664296" cy="4416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9" r="-1429"/>
          <a:stretch/>
        </p:blipFill>
        <p:spPr>
          <a:xfrm>
            <a:off x="3059832" y="1123752"/>
            <a:ext cx="2520280" cy="4416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259633" y="1267768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用户定位</a:t>
            </a:r>
            <a:endParaRPr lang="zh-CN" altLang="en-US" sz="3600" b="1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23929" y="2344270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情感共鸣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54681" y="3159275"/>
            <a:ext cx="356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给你的目标群体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讲一个能引起情感共鸣的故事</a:t>
            </a:r>
          </a:p>
        </p:txBody>
      </p:sp>
    </p:spTree>
    <p:extLst>
      <p:ext uri="{BB962C8B-B14F-4D97-AF65-F5344CB8AC3E}">
        <p14:creationId xmlns:p14="http://schemas.microsoft.com/office/powerpoint/2010/main" val="22637902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 bwMode="auto">
          <a:xfrm flipH="1">
            <a:off x="7308304" y="5012184"/>
            <a:ext cx="208823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FD2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7308304" y="4376122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 smtClean="0">
                <a:solidFill>
                  <a:srgbClr val="DFD2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落脚点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43"/>
          <a:stretch/>
        </p:blipFill>
        <p:spPr>
          <a:xfrm>
            <a:off x="467545" y="115640"/>
            <a:ext cx="2664296" cy="4416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9" r="-1429"/>
          <a:stretch/>
        </p:blipFill>
        <p:spPr>
          <a:xfrm>
            <a:off x="3059832" y="1123752"/>
            <a:ext cx="2520280" cy="4416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331640" y="858727"/>
            <a:ext cx="738664" cy="3524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高收入、玩浪漫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923927" y="2251015"/>
            <a:ext cx="738664" cy="244827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真爱、专爱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454681" y="3159275"/>
            <a:ext cx="3563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给你的目标群体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讲一个能引起情感共鸣的故事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27722"/>
            <a:ext cx="1704975" cy="790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22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076825" y="692150"/>
            <a:ext cx="2133512" cy="1628775"/>
            <a:chOff x="0" y="0"/>
            <a:chExt cx="2134881" cy="1629624"/>
          </a:xfrm>
        </p:grpSpPr>
        <p:cxnSp>
          <p:nvCxnSpPr>
            <p:cNvPr id="3" name="直接连接符 50"/>
            <p:cNvCxnSpPr>
              <a:cxnSpLocks noChangeShapeType="1"/>
            </p:cNvCxnSpPr>
            <p:nvPr/>
          </p:nvCxnSpPr>
          <p:spPr bwMode="auto">
            <a:xfrm flipV="1">
              <a:off x="0" y="648072"/>
              <a:ext cx="1584176" cy="981552"/>
            </a:xfrm>
            <a:prstGeom prst="line">
              <a:avLst/>
            </a:prstGeom>
            <a:noFill/>
            <a:ln w="38100" cmpd="sng">
              <a:solidFill>
                <a:srgbClr val="DB29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693145" y="0"/>
              <a:ext cx="1441736" cy="1440160"/>
              <a:chOff x="0" y="0"/>
              <a:chExt cx="1050410" cy="1049262"/>
            </a:xfrm>
          </p:grpSpPr>
          <p:sp>
            <p:nvSpPr>
              <p:cNvPr id="5" name="任意多边形 59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B2914"/>
              </a:solidFill>
              <a:ln w="19050" cap="flat" cmpd="sng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sp>
            <p:nvSpPr>
              <p:cNvPr id="6" name="矩形 61"/>
              <p:cNvSpPr>
                <a:spLocks noChangeArrowheads="1"/>
              </p:cNvSpPr>
              <p:nvPr/>
            </p:nvSpPr>
            <p:spPr bwMode="auto">
              <a:xfrm>
                <a:off x="285564" y="382355"/>
                <a:ext cx="471202" cy="269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</a:p>
            </p:txBody>
          </p:sp>
        </p:grpSp>
      </p:grpSp>
      <p:pic>
        <p:nvPicPr>
          <p:cNvPr id="7" name="椭圆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55" y="1742677"/>
            <a:ext cx="1931323" cy="379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1979613" y="692150"/>
            <a:ext cx="1765300" cy="1404938"/>
            <a:chOff x="0" y="0"/>
            <a:chExt cx="1765256" cy="1405216"/>
          </a:xfrm>
        </p:grpSpPr>
        <p:cxnSp>
          <p:nvCxnSpPr>
            <p:cNvPr id="9" name="直接连接符 7"/>
            <p:cNvCxnSpPr>
              <a:cxnSpLocks noChangeShapeType="1"/>
              <a:stCxn id="7" idx="1"/>
            </p:cNvCxnSpPr>
            <p:nvPr/>
          </p:nvCxnSpPr>
          <p:spPr bwMode="auto">
            <a:xfrm flipH="1" flipV="1">
              <a:off x="648072" y="576064"/>
              <a:ext cx="1117184" cy="829152"/>
            </a:xfrm>
            <a:prstGeom prst="line">
              <a:avLst/>
            </a:prstGeom>
            <a:noFill/>
            <a:ln w="38100" cmpd="sng">
              <a:solidFill>
                <a:srgbClr val="F2F2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0" y="0"/>
              <a:ext cx="1050410" cy="1049262"/>
              <a:chOff x="0" y="0"/>
              <a:chExt cx="1050410" cy="1049262"/>
            </a:xfrm>
          </p:grpSpPr>
          <p:sp>
            <p:nvSpPr>
              <p:cNvPr id="11" name="任意多边形 58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anchor="ctr"/>
              <a:lstStyle/>
              <a:p>
                <a:endParaRPr lang="zh-CN" altLang="en-US"/>
              </a:p>
            </p:txBody>
          </p:sp>
          <p:sp>
            <p:nvSpPr>
              <p:cNvPr id="12" name="矩形 56"/>
              <p:cNvSpPr>
                <a:spLocks noChangeArrowheads="1"/>
              </p:cNvSpPr>
              <p:nvPr/>
            </p:nvSpPr>
            <p:spPr bwMode="auto">
              <a:xfrm>
                <a:off x="202047" y="278457"/>
                <a:ext cx="646315" cy="369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0" y="2251512"/>
            <a:ext cx="1401189" cy="957713"/>
          </a:xfrm>
          <a:prstGeom prst="rect">
            <a:avLst/>
          </a:prstGeom>
        </p:spPr>
      </p:pic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3319463" y="3571875"/>
            <a:ext cx="1443037" cy="1747838"/>
            <a:chOff x="0" y="0"/>
            <a:chExt cx="1441735" cy="1747625"/>
          </a:xfrm>
        </p:grpSpPr>
        <p:cxnSp>
          <p:nvCxnSpPr>
            <p:cNvPr id="15" name="直接连接符 53"/>
            <p:cNvCxnSpPr>
              <a:cxnSpLocks noChangeShapeType="1"/>
            </p:cNvCxnSpPr>
            <p:nvPr/>
          </p:nvCxnSpPr>
          <p:spPr bwMode="auto">
            <a:xfrm flipH="1">
              <a:off x="603927" y="0"/>
              <a:ext cx="360040" cy="936104"/>
            </a:xfrm>
            <a:prstGeom prst="line">
              <a:avLst/>
            </a:prstGeom>
            <a:noFill/>
            <a:ln w="57150" cmpd="sng">
              <a:solidFill>
                <a:srgbClr val="DFD2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Group 4"/>
            <p:cNvGrpSpPr>
              <a:grpSpLocks/>
            </p:cNvGrpSpPr>
            <p:nvPr/>
          </p:nvGrpSpPr>
          <p:grpSpPr bwMode="auto">
            <a:xfrm>
              <a:off x="0" y="307465"/>
              <a:ext cx="1441735" cy="1440160"/>
              <a:chOff x="0" y="0"/>
              <a:chExt cx="1441735" cy="1440160"/>
            </a:xfrm>
          </p:grpSpPr>
          <p:sp>
            <p:nvSpPr>
              <p:cNvPr id="17" name="任意多边形 60"/>
              <p:cNvSpPr>
                <a:spLocks/>
              </p:cNvSpPr>
              <p:nvPr/>
            </p:nvSpPr>
            <p:spPr bwMode="auto">
              <a:xfrm>
                <a:off x="0" y="0"/>
                <a:ext cx="1441735" cy="1440160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FD2A0"/>
              </a:solidFill>
              <a:ln w="2540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38100" dir="2700000" algn="ctr" rotWithShape="0">
                  <a:srgbClr val="000000">
                    <a:alpha val="34999"/>
                  </a:srgbClr>
                </a:outerShdw>
              </a:effectLst>
            </p:spPr>
            <p:txBody>
              <a:bodyPr lIns="96942" tIns="96942" rIns="96942" bIns="96942" anchor="ctr"/>
              <a:lstStyle/>
              <a:p>
                <a:endParaRPr lang="zh-CN" altLang="en-US"/>
              </a:p>
            </p:txBody>
          </p:sp>
          <p:sp>
            <p:nvSpPr>
              <p:cNvPr id="18" name="矩形 26623"/>
              <p:cNvSpPr>
                <a:spLocks noChangeArrowheads="1"/>
              </p:cNvSpPr>
              <p:nvPr/>
            </p:nvSpPr>
            <p:spPr bwMode="auto">
              <a:xfrm>
                <a:off x="57840" y="551974"/>
                <a:ext cx="1326054" cy="36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</a:t>
                </a:r>
                <a:endParaRPr lang="zh-CN" altLang="en-US" dirty="0"/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6300192" y="5227917"/>
            <a:ext cx="27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评估体系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0" y="4599546"/>
            <a:ext cx="3319463" cy="412638"/>
            <a:chOff x="0" y="4599546"/>
            <a:chExt cx="3319463" cy="412638"/>
          </a:xfrm>
        </p:grpSpPr>
        <p:cxnSp>
          <p:nvCxnSpPr>
            <p:cNvPr id="23" name="直接连接符 22"/>
            <p:cNvCxnSpPr>
              <a:stCxn id="17" idx="0"/>
            </p:cNvCxnSpPr>
            <p:nvPr/>
          </p:nvCxnSpPr>
          <p:spPr bwMode="auto">
            <a:xfrm flipH="1">
              <a:off x="2627701" y="4599546"/>
              <a:ext cx="691762" cy="4126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FD2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 flipH="1">
              <a:off x="0" y="5012184"/>
              <a:ext cx="262770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DFD2A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0" name="组合 29"/>
          <p:cNvGrpSpPr/>
          <p:nvPr/>
        </p:nvGrpSpPr>
        <p:grpSpPr>
          <a:xfrm>
            <a:off x="-108520" y="692150"/>
            <a:ext cx="2088133" cy="524528"/>
            <a:chOff x="-108520" y="692150"/>
            <a:chExt cx="2088133" cy="524528"/>
          </a:xfrm>
        </p:grpSpPr>
        <p:cxnSp>
          <p:nvCxnSpPr>
            <p:cNvPr id="20" name="直接连接符 19"/>
            <p:cNvCxnSpPr>
              <a:stCxn id="11" idx="0"/>
            </p:cNvCxnSpPr>
            <p:nvPr/>
          </p:nvCxnSpPr>
          <p:spPr bwMode="auto">
            <a:xfrm flipH="1" flipV="1">
              <a:off x="1475656" y="692150"/>
              <a:ext cx="503957" cy="52452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 flipH="1">
              <a:off x="-108520" y="692150"/>
              <a:ext cx="158417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7512063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 bwMode="auto">
          <a:xfrm flipH="1">
            <a:off x="7668343" y="692150"/>
            <a:ext cx="158417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文本框 1"/>
          <p:cNvSpPr txBox="1"/>
          <p:nvPr/>
        </p:nvSpPr>
        <p:spPr>
          <a:xfrm>
            <a:off x="7631832" y="117381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个方面</a:t>
            </a:r>
          </a:p>
        </p:txBody>
      </p:sp>
      <p:sp>
        <p:nvSpPr>
          <p:cNvPr id="9" name="圆角矩形标注 6"/>
          <p:cNvSpPr>
            <a:spLocks noChangeArrowheads="1"/>
          </p:cNvSpPr>
          <p:nvPr/>
        </p:nvSpPr>
        <p:spPr bwMode="auto">
          <a:xfrm>
            <a:off x="323528" y="470900"/>
            <a:ext cx="3095625" cy="863600"/>
          </a:xfrm>
          <a:prstGeom prst="wedgeRoundRectCallout">
            <a:avLst>
              <a:gd name="adj1" fmla="val -21221"/>
              <a:gd name="adj2" fmla="val 71431"/>
              <a:gd name="adj3" fmla="val 16667"/>
            </a:avLst>
          </a:prstGeom>
          <a:solidFill>
            <a:srgbClr val="F2F2F2">
              <a:alpha val="42999"/>
            </a:srgbClr>
          </a:solidFill>
          <a:ln w="3175" cmpd="sng">
            <a:solidFill>
              <a:srgbClr val="BFBFB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生产模式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标注 6"/>
          <p:cNvSpPr>
            <a:spLocks noChangeArrowheads="1"/>
          </p:cNvSpPr>
          <p:nvPr/>
        </p:nvSpPr>
        <p:spPr bwMode="auto">
          <a:xfrm>
            <a:off x="2123728" y="1776445"/>
            <a:ext cx="3095625" cy="863600"/>
          </a:xfrm>
          <a:prstGeom prst="wedgeRoundRectCallout">
            <a:avLst>
              <a:gd name="adj1" fmla="val -21221"/>
              <a:gd name="adj2" fmla="val 71431"/>
              <a:gd name="adj3" fmla="val 16667"/>
            </a:avLst>
          </a:prstGeom>
          <a:solidFill>
            <a:srgbClr val="F2F2F2">
              <a:alpha val="42999"/>
            </a:srgbClr>
          </a:solidFill>
          <a:ln w="3175" cmpd="sng">
            <a:solidFill>
              <a:srgbClr val="BFBFB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销售模式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标注 6"/>
          <p:cNvSpPr>
            <a:spLocks noChangeArrowheads="1"/>
          </p:cNvSpPr>
          <p:nvPr/>
        </p:nvSpPr>
        <p:spPr bwMode="auto">
          <a:xfrm>
            <a:off x="3923928" y="3081990"/>
            <a:ext cx="3095625" cy="863600"/>
          </a:xfrm>
          <a:prstGeom prst="wedgeRoundRectCallout">
            <a:avLst>
              <a:gd name="adj1" fmla="val -21221"/>
              <a:gd name="adj2" fmla="val 71431"/>
              <a:gd name="adj3" fmla="val 16667"/>
            </a:avLst>
          </a:prstGeom>
          <a:solidFill>
            <a:srgbClr val="F2F2F2">
              <a:alpha val="42999"/>
            </a:srgbClr>
          </a:solidFill>
          <a:ln w="3175" cmpd="sng">
            <a:solidFill>
              <a:srgbClr val="BFBFB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用户互动模式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6"/>
          <p:cNvSpPr>
            <a:spLocks noChangeArrowheads="1"/>
          </p:cNvSpPr>
          <p:nvPr/>
        </p:nvSpPr>
        <p:spPr bwMode="auto">
          <a:xfrm>
            <a:off x="5724128" y="4387534"/>
            <a:ext cx="3095625" cy="863600"/>
          </a:xfrm>
          <a:prstGeom prst="wedgeRoundRectCallout">
            <a:avLst>
              <a:gd name="adj1" fmla="val -21221"/>
              <a:gd name="adj2" fmla="val 71431"/>
              <a:gd name="adj3" fmla="val 16667"/>
            </a:avLst>
          </a:prstGeom>
          <a:solidFill>
            <a:srgbClr val="F2F2F2">
              <a:alpha val="42999"/>
            </a:srgbClr>
          </a:solidFill>
          <a:ln w="3175" cmpd="sng">
            <a:solidFill>
              <a:srgbClr val="BFBFBF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售后服务模式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7959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076825" y="692150"/>
            <a:ext cx="2133512" cy="1628775"/>
            <a:chOff x="0" y="0"/>
            <a:chExt cx="2134881" cy="1629624"/>
          </a:xfrm>
        </p:grpSpPr>
        <p:cxnSp>
          <p:nvCxnSpPr>
            <p:cNvPr id="3" name="直接连接符 50"/>
            <p:cNvCxnSpPr>
              <a:cxnSpLocks noChangeShapeType="1"/>
            </p:cNvCxnSpPr>
            <p:nvPr/>
          </p:nvCxnSpPr>
          <p:spPr bwMode="auto">
            <a:xfrm flipV="1">
              <a:off x="0" y="648072"/>
              <a:ext cx="1584176" cy="981552"/>
            </a:xfrm>
            <a:prstGeom prst="line">
              <a:avLst/>
            </a:prstGeom>
            <a:noFill/>
            <a:ln w="38100" cmpd="sng">
              <a:solidFill>
                <a:srgbClr val="DB291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693145" y="0"/>
              <a:ext cx="1441736" cy="1440160"/>
              <a:chOff x="0" y="0"/>
              <a:chExt cx="1050410" cy="1049262"/>
            </a:xfrm>
          </p:grpSpPr>
          <p:sp>
            <p:nvSpPr>
              <p:cNvPr id="5" name="任意多边形 59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B2914"/>
              </a:solidFill>
              <a:ln w="19050" cap="flat" cmpd="sng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sp>
            <p:nvSpPr>
              <p:cNvPr id="6" name="矩形 61"/>
              <p:cNvSpPr>
                <a:spLocks noChangeArrowheads="1"/>
              </p:cNvSpPr>
              <p:nvPr/>
            </p:nvSpPr>
            <p:spPr bwMode="auto">
              <a:xfrm>
                <a:off x="285564" y="382355"/>
                <a:ext cx="471202" cy="2692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</a:t>
                </a:r>
              </a:p>
            </p:txBody>
          </p:sp>
        </p:grpSp>
      </p:grpSp>
      <p:pic>
        <p:nvPicPr>
          <p:cNvPr id="7" name="椭圆 1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055" y="1742677"/>
            <a:ext cx="1931323" cy="3793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5"/>
          <p:cNvGrpSpPr>
            <a:grpSpLocks/>
          </p:cNvGrpSpPr>
          <p:nvPr/>
        </p:nvGrpSpPr>
        <p:grpSpPr bwMode="auto">
          <a:xfrm>
            <a:off x="1979613" y="692150"/>
            <a:ext cx="1765300" cy="1404938"/>
            <a:chOff x="0" y="0"/>
            <a:chExt cx="1765256" cy="1405216"/>
          </a:xfrm>
        </p:grpSpPr>
        <p:cxnSp>
          <p:nvCxnSpPr>
            <p:cNvPr id="9" name="直接连接符 7"/>
            <p:cNvCxnSpPr>
              <a:cxnSpLocks noChangeShapeType="1"/>
              <a:stCxn id="7" idx="1"/>
            </p:cNvCxnSpPr>
            <p:nvPr/>
          </p:nvCxnSpPr>
          <p:spPr bwMode="auto">
            <a:xfrm flipH="1" flipV="1">
              <a:off x="648072" y="576064"/>
              <a:ext cx="1117184" cy="829152"/>
            </a:xfrm>
            <a:prstGeom prst="line">
              <a:avLst/>
            </a:prstGeom>
            <a:noFill/>
            <a:ln w="38100" cmpd="sng">
              <a:solidFill>
                <a:srgbClr val="F2F2F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Group 17"/>
            <p:cNvGrpSpPr>
              <a:grpSpLocks/>
            </p:cNvGrpSpPr>
            <p:nvPr/>
          </p:nvGrpSpPr>
          <p:grpSpPr bwMode="auto">
            <a:xfrm>
              <a:off x="0" y="0"/>
              <a:ext cx="1050410" cy="1049262"/>
              <a:chOff x="0" y="0"/>
              <a:chExt cx="1050410" cy="1049262"/>
            </a:xfrm>
          </p:grpSpPr>
          <p:sp>
            <p:nvSpPr>
              <p:cNvPr id="11" name="任意多边形 58"/>
              <p:cNvSpPr>
                <a:spLocks/>
              </p:cNvSpPr>
              <p:nvPr/>
            </p:nvSpPr>
            <p:spPr bwMode="auto">
              <a:xfrm>
                <a:off x="0" y="0"/>
                <a:ext cx="1050410" cy="1049262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3982" tIns="93894" rIns="93982" bIns="93894" anchor="ctr"/>
              <a:lstStyle/>
              <a:p>
                <a:endParaRPr lang="zh-CN" altLang="en-US"/>
              </a:p>
            </p:txBody>
          </p:sp>
          <p:sp>
            <p:nvSpPr>
              <p:cNvPr id="12" name="矩形 56"/>
              <p:cNvSpPr>
                <a:spLocks noChangeArrowheads="1"/>
              </p:cNvSpPr>
              <p:nvPr/>
            </p:nvSpPr>
            <p:spPr bwMode="auto">
              <a:xfrm>
                <a:off x="202047" y="278457"/>
                <a:ext cx="646315" cy="369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340" y="2251512"/>
            <a:ext cx="1401189" cy="957713"/>
          </a:xfrm>
          <a:prstGeom prst="rect">
            <a:avLst/>
          </a:prstGeom>
        </p:spPr>
      </p:pic>
      <p:grpSp>
        <p:nvGrpSpPr>
          <p:cNvPr id="14" name="Group 2"/>
          <p:cNvGrpSpPr>
            <a:grpSpLocks/>
          </p:cNvGrpSpPr>
          <p:nvPr/>
        </p:nvGrpSpPr>
        <p:grpSpPr bwMode="auto">
          <a:xfrm>
            <a:off x="3319463" y="3571875"/>
            <a:ext cx="1443037" cy="1747838"/>
            <a:chOff x="0" y="0"/>
            <a:chExt cx="1441735" cy="1747625"/>
          </a:xfrm>
        </p:grpSpPr>
        <p:cxnSp>
          <p:nvCxnSpPr>
            <p:cNvPr id="15" name="直接连接符 53"/>
            <p:cNvCxnSpPr>
              <a:cxnSpLocks noChangeShapeType="1"/>
            </p:cNvCxnSpPr>
            <p:nvPr/>
          </p:nvCxnSpPr>
          <p:spPr bwMode="auto">
            <a:xfrm flipH="1">
              <a:off x="603927" y="0"/>
              <a:ext cx="360040" cy="936104"/>
            </a:xfrm>
            <a:prstGeom prst="line">
              <a:avLst/>
            </a:prstGeom>
            <a:noFill/>
            <a:ln w="57150" cmpd="sng">
              <a:solidFill>
                <a:srgbClr val="DFD2A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6" name="Group 4"/>
            <p:cNvGrpSpPr>
              <a:grpSpLocks/>
            </p:cNvGrpSpPr>
            <p:nvPr/>
          </p:nvGrpSpPr>
          <p:grpSpPr bwMode="auto">
            <a:xfrm>
              <a:off x="0" y="307465"/>
              <a:ext cx="1441735" cy="1440160"/>
              <a:chOff x="0" y="0"/>
              <a:chExt cx="1441735" cy="1440160"/>
            </a:xfrm>
          </p:grpSpPr>
          <p:sp>
            <p:nvSpPr>
              <p:cNvPr id="17" name="任意多边形 60"/>
              <p:cNvSpPr>
                <a:spLocks/>
              </p:cNvSpPr>
              <p:nvPr/>
            </p:nvSpPr>
            <p:spPr bwMode="auto">
              <a:xfrm>
                <a:off x="0" y="0"/>
                <a:ext cx="1441735" cy="1440160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FD2A0"/>
              </a:solidFill>
              <a:ln w="25400" cap="flat" cmpd="sng">
                <a:solidFill>
                  <a:srgbClr val="DB2914"/>
                </a:solidFill>
                <a:miter lim="800000"/>
                <a:headEnd/>
                <a:tailEnd/>
              </a:ln>
              <a:effectLst>
                <a:outerShdw dist="38100" dir="2700000" algn="ctr" rotWithShape="0">
                  <a:srgbClr val="000000">
                    <a:alpha val="34999"/>
                  </a:srgbClr>
                </a:outerShdw>
              </a:effectLst>
            </p:spPr>
            <p:txBody>
              <a:bodyPr lIns="96942" tIns="96942" rIns="96942" bIns="96942" anchor="ctr"/>
              <a:lstStyle/>
              <a:p>
                <a:endParaRPr lang="zh-CN" altLang="en-US"/>
              </a:p>
            </p:txBody>
          </p:sp>
          <p:sp>
            <p:nvSpPr>
              <p:cNvPr id="18" name="矩形 26623"/>
              <p:cNvSpPr>
                <a:spLocks noChangeArrowheads="1"/>
              </p:cNvSpPr>
              <p:nvPr/>
            </p:nvSpPr>
            <p:spPr bwMode="auto">
              <a:xfrm>
                <a:off x="57840" y="551974"/>
                <a:ext cx="1326054" cy="369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b="1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品牌</a:t>
                </a:r>
                <a:endParaRPr lang="zh-CN" altLang="en-US" dirty="0"/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6300192" y="5227917"/>
            <a:ext cx="2736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评估体系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-108520" y="692150"/>
            <a:ext cx="2088133" cy="524528"/>
            <a:chOff x="-108520" y="692150"/>
            <a:chExt cx="2088133" cy="524528"/>
          </a:xfrm>
        </p:grpSpPr>
        <p:cxnSp>
          <p:nvCxnSpPr>
            <p:cNvPr id="20" name="直接连接符 19"/>
            <p:cNvCxnSpPr>
              <a:stCxn id="11" idx="0"/>
            </p:cNvCxnSpPr>
            <p:nvPr/>
          </p:nvCxnSpPr>
          <p:spPr bwMode="auto">
            <a:xfrm flipH="1" flipV="1">
              <a:off x="1475656" y="692150"/>
              <a:ext cx="503957" cy="52452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直接连接符 25"/>
            <p:cNvCxnSpPr/>
            <p:nvPr/>
          </p:nvCxnSpPr>
          <p:spPr bwMode="auto">
            <a:xfrm flipH="1">
              <a:off x="-108520" y="692150"/>
              <a:ext cx="158417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79823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59"/>
          <p:cNvSpPr>
            <a:spLocks/>
          </p:cNvSpPr>
          <p:nvPr/>
        </p:nvSpPr>
        <p:spPr bwMode="auto">
          <a:xfrm>
            <a:off x="3931099" y="641538"/>
            <a:ext cx="1296144" cy="1294884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DB2914"/>
          </a:solidFill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0569" tIns="90485" rIns="90569" bIns="90485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60"/>
          <p:cNvSpPr>
            <a:spLocks/>
          </p:cNvSpPr>
          <p:nvPr/>
        </p:nvSpPr>
        <p:spPr bwMode="auto">
          <a:xfrm>
            <a:off x="539552" y="641538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DFD2A0"/>
          </a:solidFill>
          <a:ln w="25400" cap="flat" cmpd="sng">
            <a:solidFill>
              <a:srgbClr val="DB2914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lIns="96942" tIns="96942" rIns="96942" bIns="96942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58"/>
          <p:cNvSpPr>
            <a:spLocks/>
          </p:cNvSpPr>
          <p:nvPr/>
        </p:nvSpPr>
        <p:spPr bwMode="auto">
          <a:xfrm>
            <a:off x="7317648" y="635763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rgbClr val="DB2914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7420" y="2003874"/>
            <a:ext cx="1066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3309" y="2405841"/>
            <a:ext cx="108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情感共鸣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58511" y="3611742"/>
            <a:ext cx="67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55135" y="4013709"/>
            <a:ext cx="684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情感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85249" y="441567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用户参与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985249" y="481764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353580" y="206728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互动模式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258511" y="2003874"/>
            <a:ext cx="67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社群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4258511" y="2405841"/>
            <a:ext cx="67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刚需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258511" y="2807808"/>
            <a:ext cx="67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形象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4258511" y="3209775"/>
            <a:ext cx="677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353580" y="2410727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销售模式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353580" y="2807808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生产模式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353580" y="3209775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cxnSp>
        <p:nvCxnSpPr>
          <p:cNvPr id="49" name="直接连接符 48"/>
          <p:cNvCxnSpPr>
            <a:stCxn id="8" idx="3"/>
            <a:endCxn id="41" idx="1"/>
          </p:cNvCxnSpPr>
          <p:nvPr/>
        </p:nvCxnSpPr>
        <p:spPr bwMode="auto">
          <a:xfrm>
            <a:off x="1713573" y="2173151"/>
            <a:ext cx="254493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>
            <a:stCxn id="9" idx="3"/>
            <a:endCxn id="11" idx="1"/>
          </p:cNvCxnSpPr>
          <p:nvPr/>
        </p:nvCxnSpPr>
        <p:spPr bwMode="auto">
          <a:xfrm>
            <a:off x="1713573" y="2575118"/>
            <a:ext cx="2541562" cy="16078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连接符 52"/>
          <p:cNvCxnSpPr>
            <a:stCxn id="14" idx="1"/>
            <a:endCxn id="12" idx="3"/>
          </p:cNvCxnSpPr>
          <p:nvPr/>
        </p:nvCxnSpPr>
        <p:spPr bwMode="auto">
          <a:xfrm flipH="1">
            <a:off x="5209385" y="2236564"/>
            <a:ext cx="2144195" cy="23483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直接连接符 54"/>
          <p:cNvCxnSpPr>
            <a:stCxn id="45" idx="1"/>
            <a:endCxn id="13" idx="3"/>
          </p:cNvCxnSpPr>
          <p:nvPr/>
        </p:nvCxnSpPr>
        <p:spPr bwMode="auto">
          <a:xfrm flipH="1">
            <a:off x="5209385" y="2580004"/>
            <a:ext cx="2144195" cy="24069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直接连接符 56"/>
          <p:cNvCxnSpPr>
            <a:stCxn id="3" idx="2"/>
            <a:endCxn id="2" idx="0"/>
          </p:cNvCxnSpPr>
          <p:nvPr/>
        </p:nvCxnSpPr>
        <p:spPr bwMode="auto">
          <a:xfrm flipV="1">
            <a:off x="1835552" y="1288981"/>
            <a:ext cx="2095547" cy="55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直接连接符 58"/>
          <p:cNvCxnSpPr>
            <a:stCxn id="2" idx="2"/>
            <a:endCxn id="4" idx="0"/>
          </p:cNvCxnSpPr>
          <p:nvPr/>
        </p:nvCxnSpPr>
        <p:spPr bwMode="auto">
          <a:xfrm flipV="1">
            <a:off x="5227243" y="1283764"/>
            <a:ext cx="2090405" cy="521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1985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 59"/>
          <p:cNvSpPr>
            <a:spLocks/>
          </p:cNvSpPr>
          <p:nvPr/>
        </p:nvSpPr>
        <p:spPr bwMode="auto">
          <a:xfrm>
            <a:off x="3927342" y="642703"/>
            <a:ext cx="1296144" cy="1294884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DB2914"/>
          </a:solidFill>
          <a:ln w="19050" cap="flat" cmpd="sng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0569" tIns="90485" rIns="90569" bIns="90485" anchor="ctr"/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 60"/>
          <p:cNvSpPr>
            <a:spLocks/>
          </p:cNvSpPr>
          <p:nvPr/>
        </p:nvSpPr>
        <p:spPr bwMode="auto">
          <a:xfrm>
            <a:off x="539552" y="641538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DFD2A0"/>
          </a:solidFill>
          <a:ln w="25400" cap="flat" cmpd="sng">
            <a:solidFill>
              <a:srgbClr val="DB2914"/>
            </a:solidFill>
            <a:miter lim="800000"/>
            <a:headEnd/>
            <a:tailEnd/>
          </a:ln>
          <a:effectLst>
            <a:outerShdw dist="38100" dir="2700000" algn="ctr" rotWithShape="0">
              <a:srgbClr val="000000">
                <a:alpha val="34999"/>
              </a:srgbClr>
            </a:outerShdw>
          </a:effectLst>
        </p:spPr>
        <p:txBody>
          <a:bodyPr lIns="96942" tIns="96942" rIns="96942" bIns="96942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任意多边形 58"/>
          <p:cNvSpPr>
            <a:spLocks/>
          </p:cNvSpPr>
          <p:nvPr/>
        </p:nvSpPr>
        <p:spPr bwMode="auto">
          <a:xfrm>
            <a:off x="7317648" y="635763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chemeClr val="bg1"/>
          </a:solidFill>
          <a:ln w="19050" cap="flat" cmpd="sng">
            <a:solidFill>
              <a:srgbClr val="DB2914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anchor="ctr"/>
          <a:lstStyle/>
          <a:p>
            <a:pPr algn="ctr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/>
          <p:cNvCxnSpPr>
            <a:stCxn id="61" idx="2"/>
            <a:endCxn id="60" idx="0"/>
          </p:cNvCxnSpPr>
          <p:nvPr/>
        </p:nvCxnSpPr>
        <p:spPr bwMode="auto">
          <a:xfrm>
            <a:off x="1835552" y="1289539"/>
            <a:ext cx="2091790" cy="6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连接符 63"/>
          <p:cNvCxnSpPr>
            <a:stCxn id="60" idx="2"/>
          </p:cNvCxnSpPr>
          <p:nvPr/>
        </p:nvCxnSpPr>
        <p:spPr bwMode="auto">
          <a:xfrm flipV="1">
            <a:off x="5223486" y="1283762"/>
            <a:ext cx="2088034" cy="63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8" name="组合 67"/>
          <p:cNvGrpSpPr/>
          <p:nvPr/>
        </p:nvGrpSpPr>
        <p:grpSpPr>
          <a:xfrm>
            <a:off x="3535230" y="4796160"/>
            <a:ext cx="2087881" cy="708136"/>
            <a:chOff x="3603909" y="4796160"/>
            <a:chExt cx="2087881" cy="708136"/>
          </a:xfrm>
        </p:grpSpPr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72" name="直接连接符 71"/>
          <p:cNvCxnSpPr>
            <a:stCxn id="60" idx="3"/>
          </p:cNvCxnSpPr>
          <p:nvPr/>
        </p:nvCxnSpPr>
        <p:spPr bwMode="auto">
          <a:xfrm>
            <a:off x="4575414" y="1937589"/>
            <a:ext cx="3757" cy="27145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连接符 72"/>
          <p:cNvCxnSpPr>
            <a:stCxn id="61" idx="3"/>
          </p:cNvCxnSpPr>
          <p:nvPr/>
        </p:nvCxnSpPr>
        <p:spPr bwMode="auto">
          <a:xfrm>
            <a:off x="1187552" y="1937540"/>
            <a:ext cx="3384106" cy="27146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直接连接符 75"/>
          <p:cNvCxnSpPr>
            <a:endCxn id="62" idx="3"/>
          </p:cNvCxnSpPr>
          <p:nvPr/>
        </p:nvCxnSpPr>
        <p:spPr bwMode="auto">
          <a:xfrm flipV="1">
            <a:off x="4605212" y="1931765"/>
            <a:ext cx="3360436" cy="27203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文本框 78"/>
          <p:cNvSpPr txBox="1"/>
          <p:nvPr/>
        </p:nvSpPr>
        <p:spPr>
          <a:xfrm>
            <a:off x="1161512" y="2557801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435228" y="2557801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打动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957536" y="2573989"/>
            <a:ext cx="1008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717" y="3578172"/>
            <a:ext cx="1480670" cy="1480670"/>
          </a:xfrm>
          <a:prstGeom prst="rect">
            <a:avLst/>
          </a:prstGeom>
        </p:spPr>
      </p:pic>
      <p:cxnSp>
        <p:nvCxnSpPr>
          <p:cNvPr id="84" name="直接连接符 83"/>
          <p:cNvCxnSpPr>
            <a:endCxn id="62" idx="3"/>
          </p:cNvCxnSpPr>
          <p:nvPr/>
        </p:nvCxnSpPr>
        <p:spPr bwMode="auto">
          <a:xfrm flipV="1">
            <a:off x="4612726" y="1931765"/>
            <a:ext cx="3352922" cy="27203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直接连接符 86"/>
          <p:cNvCxnSpPr>
            <a:stCxn id="60" idx="3"/>
          </p:cNvCxnSpPr>
          <p:nvPr/>
        </p:nvCxnSpPr>
        <p:spPr bwMode="auto">
          <a:xfrm>
            <a:off x="4575414" y="1937589"/>
            <a:ext cx="1" cy="27145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接连接符 91"/>
          <p:cNvCxnSpPr>
            <a:stCxn id="61" idx="3"/>
          </p:cNvCxnSpPr>
          <p:nvPr/>
        </p:nvCxnSpPr>
        <p:spPr bwMode="auto">
          <a:xfrm>
            <a:off x="1187552" y="1937540"/>
            <a:ext cx="3384106" cy="27146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直接连接符 97"/>
          <p:cNvCxnSpPr>
            <a:stCxn id="60" idx="2"/>
          </p:cNvCxnSpPr>
          <p:nvPr/>
        </p:nvCxnSpPr>
        <p:spPr bwMode="auto">
          <a:xfrm flipV="1">
            <a:off x="5223486" y="1283762"/>
            <a:ext cx="2088034" cy="63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直接连接符 103"/>
          <p:cNvCxnSpPr>
            <a:endCxn id="60" idx="0"/>
          </p:cNvCxnSpPr>
          <p:nvPr/>
        </p:nvCxnSpPr>
        <p:spPr bwMode="auto">
          <a:xfrm>
            <a:off x="1828039" y="1283762"/>
            <a:ext cx="2099303" cy="638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3" name="图片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852" y="4346000"/>
            <a:ext cx="330676" cy="489102"/>
          </a:xfrm>
          <a:prstGeom prst="rect">
            <a:avLst/>
          </a:prstGeom>
        </p:spPr>
      </p:pic>
      <p:sp>
        <p:nvSpPr>
          <p:cNvPr id="107" name="任意多边形 58"/>
          <p:cNvSpPr>
            <a:spLocks/>
          </p:cNvSpPr>
          <p:nvPr/>
        </p:nvSpPr>
        <p:spPr bwMode="auto">
          <a:xfrm>
            <a:off x="7320917" y="642145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00B050">
              <a:alpha val="68000"/>
            </a:srgbClr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任意多边形 58"/>
          <p:cNvSpPr>
            <a:spLocks/>
          </p:cNvSpPr>
          <p:nvPr/>
        </p:nvSpPr>
        <p:spPr bwMode="auto">
          <a:xfrm>
            <a:off x="3940435" y="642145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00B050">
              <a:alpha val="59000"/>
            </a:srgbClr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任意多边形 58"/>
          <p:cNvSpPr>
            <a:spLocks/>
          </p:cNvSpPr>
          <p:nvPr/>
        </p:nvSpPr>
        <p:spPr bwMode="auto">
          <a:xfrm>
            <a:off x="545680" y="642145"/>
            <a:ext cx="1296000" cy="1296000"/>
          </a:xfrm>
          <a:custGeom>
            <a:avLst/>
            <a:gdLst>
              <a:gd name="T0" fmla="*/ 0 w 546354"/>
              <a:gd name="T1" fmla="*/ 272879 h 545757"/>
              <a:gd name="T2" fmla="*/ 273177 w 546354"/>
              <a:gd name="T3" fmla="*/ 0 h 545757"/>
              <a:gd name="T4" fmla="*/ 546354 w 546354"/>
              <a:gd name="T5" fmla="*/ 272879 h 545757"/>
              <a:gd name="T6" fmla="*/ 273177 w 546354"/>
              <a:gd name="T7" fmla="*/ 545758 h 545757"/>
              <a:gd name="T8" fmla="*/ 0 w 546354"/>
              <a:gd name="T9" fmla="*/ 272879 h 545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354" h="545757">
                <a:moveTo>
                  <a:pt x="0" y="272879"/>
                </a:moveTo>
                <a:cubicBezTo>
                  <a:pt x="0" y="122172"/>
                  <a:pt x="122306" y="0"/>
                  <a:pt x="273177" y="0"/>
                </a:cubicBezTo>
                <a:cubicBezTo>
                  <a:pt x="424048" y="0"/>
                  <a:pt x="546354" y="122172"/>
                  <a:pt x="546354" y="272879"/>
                </a:cubicBezTo>
                <a:cubicBezTo>
                  <a:pt x="546354" y="423586"/>
                  <a:pt x="424048" y="545758"/>
                  <a:pt x="273177" y="545758"/>
                </a:cubicBezTo>
                <a:cubicBezTo>
                  <a:pt x="122306" y="545758"/>
                  <a:pt x="0" y="423586"/>
                  <a:pt x="0" y="272879"/>
                </a:cubicBezTo>
                <a:close/>
              </a:path>
            </a:pathLst>
          </a:custGeom>
          <a:solidFill>
            <a:srgbClr val="00B050">
              <a:alpha val="52000"/>
            </a:srgbClr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0" name="组合 109"/>
          <p:cNvGrpSpPr/>
          <p:nvPr/>
        </p:nvGrpSpPr>
        <p:grpSpPr>
          <a:xfrm>
            <a:off x="5608086" y="4796160"/>
            <a:ext cx="2087881" cy="708136"/>
            <a:chOff x="3603909" y="4796160"/>
            <a:chExt cx="2087881" cy="708136"/>
          </a:xfrm>
        </p:grpSpPr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4" name="组合 113"/>
          <p:cNvGrpSpPr/>
          <p:nvPr/>
        </p:nvGrpSpPr>
        <p:grpSpPr>
          <a:xfrm>
            <a:off x="1452496" y="4791124"/>
            <a:ext cx="2087881" cy="708136"/>
            <a:chOff x="3603909" y="4796160"/>
            <a:chExt cx="2087881" cy="708136"/>
          </a:xfrm>
        </p:grpSpPr>
        <p:pic>
          <p:nvPicPr>
            <p:cNvPr id="115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170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58642E-6 L 0.36996 -0.47008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-2351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1" animBg="1"/>
      <p:bldP spid="108" grpId="0" animBg="1"/>
      <p:bldP spid="10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35696" y="1483792"/>
            <a:ext cx="29171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9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992" y="1483792"/>
            <a:ext cx="2646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至上</a:t>
            </a:r>
          </a:p>
        </p:txBody>
      </p:sp>
      <p:pic>
        <p:nvPicPr>
          <p:cNvPr id="5" name="矩形 6"/>
          <p:cNvPicPr>
            <a:picLocks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4" t="29448" r="27959" b="41996"/>
          <a:stretch/>
        </p:blipFill>
        <p:spPr bwMode="auto">
          <a:xfrm rot="20700000">
            <a:off x="4602367" y="1447800"/>
            <a:ext cx="1846851" cy="164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3535230" y="4796160"/>
            <a:ext cx="2087881" cy="708136"/>
            <a:chOff x="3603909" y="4796160"/>
            <a:chExt cx="2087881" cy="708136"/>
          </a:xfrm>
        </p:grpSpPr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0" name="组合 109"/>
          <p:cNvGrpSpPr/>
          <p:nvPr/>
        </p:nvGrpSpPr>
        <p:grpSpPr>
          <a:xfrm>
            <a:off x="5608086" y="4796160"/>
            <a:ext cx="2087881" cy="708136"/>
            <a:chOff x="3603909" y="4796160"/>
            <a:chExt cx="2087881" cy="708136"/>
          </a:xfrm>
        </p:grpSpPr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4" name="组合 113"/>
          <p:cNvGrpSpPr/>
          <p:nvPr/>
        </p:nvGrpSpPr>
        <p:grpSpPr>
          <a:xfrm>
            <a:off x="1452496" y="4791124"/>
            <a:ext cx="2087881" cy="708136"/>
            <a:chOff x="3603909" y="4796160"/>
            <a:chExt cx="2087881" cy="708136"/>
          </a:xfrm>
        </p:grpSpPr>
        <p:pic>
          <p:nvPicPr>
            <p:cNvPr id="115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909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6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Picture 7"/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052" y="4796160"/>
              <a:ext cx="712738" cy="708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矩形 34"/>
          <p:cNvSpPr/>
          <p:nvPr/>
        </p:nvSpPr>
        <p:spPr>
          <a:xfrm>
            <a:off x="2132555" y="619696"/>
            <a:ext cx="4891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才是我们要的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2555" y="1995534"/>
            <a:ext cx="4850674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</a:t>
            </a:r>
          </a:p>
        </p:txBody>
      </p:sp>
    </p:spTree>
    <p:extLst>
      <p:ext uri="{BB962C8B-B14F-4D97-AF65-F5344CB8AC3E}">
        <p14:creationId xmlns:p14="http://schemas.microsoft.com/office/powerpoint/2010/main" val="144787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580" y="691704"/>
            <a:ext cx="3763364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小规模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16763" y="2851944"/>
            <a:ext cx="4067944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低投入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23928" y="1393200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从你的众多产品中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1520" y="3505823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从你的营销费用中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拿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一小部分</a:t>
            </a:r>
            <a:endParaRPr lang="zh-CN" altLang="en-US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64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96136" y="331664"/>
            <a:ext cx="253922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03848" y="1699816"/>
            <a:ext cx="303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天下武功、唯快不破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4620" y="3067968"/>
            <a:ext cx="2539228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843808" y="2675553"/>
            <a:ext cx="2539228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</a:t>
            </a:r>
          </a:p>
        </p:txBody>
      </p:sp>
    </p:spTree>
    <p:extLst>
      <p:ext uri="{BB962C8B-B14F-4D97-AF65-F5344CB8AC3E}">
        <p14:creationId xmlns:p14="http://schemas.microsoft.com/office/powerpoint/2010/main" val="304797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671833"/>
            <a:ext cx="1852372" cy="126609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3958802" y="3253144"/>
            <a:ext cx="1010385" cy="1205397"/>
            <a:chOff x="6048772" y="3313283"/>
            <a:chExt cx="1085850" cy="1295428"/>
          </a:xfrm>
        </p:grpSpPr>
        <p:sp>
          <p:nvSpPr>
            <p:cNvPr id="8" name="任意多边形 7"/>
            <p:cNvSpPr/>
            <p:nvPr/>
          </p:nvSpPr>
          <p:spPr>
            <a:xfrm>
              <a:off x="6048772" y="3313283"/>
              <a:ext cx="628650" cy="400050"/>
            </a:xfrm>
            <a:custGeom>
              <a:avLst/>
              <a:gdLst>
                <a:gd name="connsiteX0" fmla="*/ 0 w 628650"/>
                <a:gd name="connsiteY0" fmla="*/ 400050 h 400050"/>
                <a:gd name="connsiteX1" fmla="*/ 323850 w 628650"/>
                <a:gd name="connsiteY1" fmla="*/ 247650 h 400050"/>
                <a:gd name="connsiteX2" fmla="*/ 361950 w 628650"/>
                <a:gd name="connsiteY2" fmla="*/ 190500 h 400050"/>
                <a:gd name="connsiteX3" fmla="*/ 419100 w 628650"/>
                <a:gd name="connsiteY3" fmla="*/ 171450 h 400050"/>
                <a:gd name="connsiteX4" fmla="*/ 533400 w 628650"/>
                <a:gd name="connsiteY4" fmla="*/ 95250 h 400050"/>
                <a:gd name="connsiteX5" fmla="*/ 590550 w 628650"/>
                <a:gd name="connsiteY5" fmla="*/ 57150 h 400050"/>
                <a:gd name="connsiteX6" fmla="*/ 628650 w 628650"/>
                <a:gd name="connsiteY6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8650" h="400050">
                  <a:moveTo>
                    <a:pt x="0" y="400050"/>
                  </a:moveTo>
                  <a:cubicBezTo>
                    <a:pt x="113155" y="354788"/>
                    <a:pt x="217126" y="316258"/>
                    <a:pt x="323850" y="247650"/>
                  </a:cubicBezTo>
                  <a:cubicBezTo>
                    <a:pt x="343109" y="235269"/>
                    <a:pt x="344072" y="204803"/>
                    <a:pt x="361950" y="190500"/>
                  </a:cubicBezTo>
                  <a:cubicBezTo>
                    <a:pt x="377630" y="177956"/>
                    <a:pt x="401547" y="181202"/>
                    <a:pt x="419100" y="171450"/>
                  </a:cubicBezTo>
                  <a:cubicBezTo>
                    <a:pt x="459128" y="149212"/>
                    <a:pt x="495300" y="120650"/>
                    <a:pt x="533400" y="95250"/>
                  </a:cubicBezTo>
                  <a:lnTo>
                    <a:pt x="590550" y="57150"/>
                  </a:lnTo>
                  <a:lnTo>
                    <a:pt x="62865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6182122" y="3751433"/>
              <a:ext cx="952500" cy="361950"/>
            </a:xfrm>
            <a:custGeom>
              <a:avLst/>
              <a:gdLst>
                <a:gd name="connsiteX0" fmla="*/ 0 w 952500"/>
                <a:gd name="connsiteY0" fmla="*/ 361950 h 361950"/>
                <a:gd name="connsiteX1" fmla="*/ 266700 w 952500"/>
                <a:gd name="connsiteY1" fmla="*/ 304800 h 361950"/>
                <a:gd name="connsiteX2" fmla="*/ 381000 w 952500"/>
                <a:gd name="connsiteY2" fmla="*/ 266700 h 361950"/>
                <a:gd name="connsiteX3" fmla="*/ 514350 w 952500"/>
                <a:gd name="connsiteY3" fmla="*/ 247650 h 361950"/>
                <a:gd name="connsiteX4" fmla="*/ 571500 w 952500"/>
                <a:gd name="connsiteY4" fmla="*/ 228600 h 361950"/>
                <a:gd name="connsiteX5" fmla="*/ 800100 w 952500"/>
                <a:gd name="connsiteY5" fmla="*/ 38100 h 361950"/>
                <a:gd name="connsiteX6" fmla="*/ 857250 w 952500"/>
                <a:gd name="connsiteY6" fmla="*/ 19050 h 361950"/>
                <a:gd name="connsiteX7" fmla="*/ 952500 w 952500"/>
                <a:gd name="connsiteY7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0" h="361950">
                  <a:moveTo>
                    <a:pt x="0" y="361950"/>
                  </a:moveTo>
                  <a:cubicBezTo>
                    <a:pt x="275979" y="269957"/>
                    <a:pt x="-69739" y="376894"/>
                    <a:pt x="266700" y="304800"/>
                  </a:cubicBezTo>
                  <a:cubicBezTo>
                    <a:pt x="305969" y="296385"/>
                    <a:pt x="342900" y="279400"/>
                    <a:pt x="381000" y="266700"/>
                  </a:cubicBezTo>
                  <a:cubicBezTo>
                    <a:pt x="423597" y="252501"/>
                    <a:pt x="469900" y="254000"/>
                    <a:pt x="514350" y="247650"/>
                  </a:cubicBezTo>
                  <a:cubicBezTo>
                    <a:pt x="533400" y="241300"/>
                    <a:pt x="555649" y="240928"/>
                    <a:pt x="571500" y="228600"/>
                  </a:cubicBezTo>
                  <a:cubicBezTo>
                    <a:pt x="651080" y="166704"/>
                    <a:pt x="697990" y="72137"/>
                    <a:pt x="800100" y="38100"/>
                  </a:cubicBezTo>
                  <a:cubicBezTo>
                    <a:pt x="819150" y="31750"/>
                    <a:pt x="837769" y="23920"/>
                    <a:pt x="857250" y="19050"/>
                  </a:cubicBezTo>
                  <a:cubicBezTo>
                    <a:pt x="888662" y="11197"/>
                    <a:pt x="952500" y="0"/>
                    <a:pt x="95250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6201172" y="4513433"/>
              <a:ext cx="609600" cy="95278"/>
            </a:xfrm>
            <a:custGeom>
              <a:avLst/>
              <a:gdLst>
                <a:gd name="connsiteX0" fmla="*/ 0 w 609600"/>
                <a:gd name="connsiteY0" fmla="*/ 0 h 95278"/>
                <a:gd name="connsiteX1" fmla="*/ 171450 w 609600"/>
                <a:gd name="connsiteY1" fmla="*/ 57150 h 95278"/>
                <a:gd name="connsiteX2" fmla="*/ 228600 w 609600"/>
                <a:gd name="connsiteY2" fmla="*/ 76200 h 95278"/>
                <a:gd name="connsiteX3" fmla="*/ 609600 w 609600"/>
                <a:gd name="connsiteY3" fmla="*/ 95250 h 9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95278">
                  <a:moveTo>
                    <a:pt x="0" y="0"/>
                  </a:moveTo>
                  <a:lnTo>
                    <a:pt x="171450" y="57150"/>
                  </a:lnTo>
                  <a:cubicBezTo>
                    <a:pt x="190500" y="63500"/>
                    <a:pt x="208559" y="74947"/>
                    <a:pt x="228600" y="76200"/>
                  </a:cubicBezTo>
                  <a:cubicBezTo>
                    <a:pt x="558751" y="96834"/>
                    <a:pt x="431602" y="95250"/>
                    <a:pt x="609600" y="9525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000">
            <a:off x="494521" y="1425524"/>
            <a:ext cx="3378216" cy="3871148"/>
          </a:xfrm>
          <a:prstGeom prst="rect">
            <a:avLst/>
          </a:prstGeom>
        </p:spPr>
      </p:pic>
      <p:grpSp>
        <p:nvGrpSpPr>
          <p:cNvPr id="15" name="Group 13"/>
          <p:cNvGrpSpPr/>
          <p:nvPr/>
        </p:nvGrpSpPr>
        <p:grpSpPr>
          <a:xfrm rot="16200000">
            <a:off x="-1656692" y="1411783"/>
            <a:ext cx="5112568" cy="2880320"/>
            <a:chOff x="-3162299" y="1574122"/>
            <a:chExt cx="7225769" cy="3683678"/>
          </a:xfrm>
        </p:grpSpPr>
        <p:sp>
          <p:nvSpPr>
            <p:cNvPr id="16" name="Rectangle 18"/>
            <p:cNvSpPr/>
            <p:nvPr/>
          </p:nvSpPr>
          <p:spPr bwMode="auto">
            <a:xfrm>
              <a:off x="-3162299" y="2600326"/>
              <a:ext cx="4229100" cy="265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7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-108480" y="1574122"/>
              <a:ext cx="4171950" cy="180975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6131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8889E-6 -4.87058E-6 L -0.02483 -0.1912 L -0.09358 -0.28444 L -0.60643 -0.36181 C -0.61111 -0.3607 -0.61598 -0.36098 -0.62032 -0.35847 C -0.62257 -0.35736 -0.62414 -0.35402 -0.6257 -0.35151 C -0.62726 -0.34956 -0.62882 -0.34734 -0.63004 -0.34483 C -0.63143 -0.34205 -0.63212 -0.33899 -0.63334 -0.33621 C -0.63403 -0.33426 -0.63473 -0.33259 -0.63542 -0.33092 L -0.63768 -0.32062 C -0.63802 -0.31895 -0.63837 -0.31728 -0.63872 -0.31533 C -0.63907 -0.3131 -0.63924 -0.3106 -0.63976 -0.30865 C -0.64028 -0.3067 -0.64115 -0.30503 -0.64184 -0.30336 C -0.64236 -0.29334 -0.64254 -0.28082 -0.6441 -0.27052 C -0.64549 -0.26078 -0.64653 -0.25772 -0.64827 -0.24826 C -0.65382 -0.21931 -0.64723 -0.2516 -0.65261 -0.22571 L -0.65365 -0.2207 C -0.65434 -0.21096 -0.65452 -0.20094 -0.65591 -0.1912 C -0.65608 -0.18953 -0.6566 -0.18786 -0.65695 -0.18619 C -0.65955 -0.1617 -0.65903 -0.1681 -0.65903 -0.1258 C -0.65903 -0.10464 -0.65921 -0.08321 -0.65799 -0.06206 C -0.65764 -0.05649 -0.6566 -0.05093 -0.65486 -0.04648 L -0.64618 -0.02588 C -0.64549 -0.02421 -0.64514 -0.0217 -0.6441 -0.02059 C -0.64289 -0.01948 -0.64184 -0.01837 -0.6408 -0.01725 C -0.63941 -0.01558 -0.63785 -0.01419 -0.63646 -0.01196 C -0.63559 -0.01057 -0.63542 -0.00807 -0.63438 -0.00695 C -0.63247 -0.00501 -0.62796 -0.00334 -0.62796 -0.00334 C -0.62552 0.00251 -0.62674 0.00028 -0.62466 0.00334 L -0.62466 0.00334 " pathEditMode="relative" ptsTypes="AAAAAAAAAAAAAAAAAAAAAAAAAAAA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95760"/>
            <a:ext cx="4222778" cy="2808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4860032" y="2307528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PaperWork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做完了</a:t>
            </a:r>
            <a:endPara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48064" y="4004072"/>
            <a:ext cx="388843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475656" y="4642016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</a:t>
            </a:r>
          </a:p>
        </p:txBody>
      </p:sp>
    </p:spTree>
    <p:extLst>
      <p:ext uri="{BB962C8B-B14F-4D97-AF65-F5344CB8AC3E}">
        <p14:creationId xmlns:p14="http://schemas.microsoft.com/office/powerpoint/2010/main" val="38781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15815" y="242092"/>
            <a:ext cx="3312368" cy="523220"/>
            <a:chOff x="2843808" y="416097"/>
            <a:chExt cx="3312368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3275856" y="416097"/>
              <a:ext cx="288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新商业模式规划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483695"/>
              <a:ext cx="567699" cy="388023"/>
            </a:xfrm>
            <a:prstGeom prst="rect">
              <a:avLst/>
            </a:prstGeom>
          </p:spPr>
        </p:pic>
      </p:grpSp>
      <p:cxnSp>
        <p:nvCxnSpPr>
          <p:cNvPr id="7" name="直接箭头连接符 6"/>
          <p:cNvCxnSpPr/>
          <p:nvPr/>
        </p:nvCxnSpPr>
        <p:spPr bwMode="auto">
          <a:xfrm>
            <a:off x="4579256" y="697713"/>
            <a:ext cx="0" cy="7200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7812360" y="539517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执行体系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691680" y="1483792"/>
            <a:ext cx="5790837" cy="4049881"/>
            <a:chOff x="1900513" y="466165"/>
            <a:chExt cx="8408896" cy="5880849"/>
          </a:xfrm>
        </p:grpSpPr>
        <p:sp>
          <p:nvSpPr>
            <p:cNvPr id="16" name="椭圆 15"/>
            <p:cNvSpPr/>
            <p:nvPr/>
          </p:nvSpPr>
          <p:spPr>
            <a:xfrm>
              <a:off x="5020232" y="466165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筹备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39950" y="2130613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8139950" y="3795061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5020232" y="5450544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00514" y="3795061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900513" y="2130613"/>
              <a:ext cx="2169459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</a:p>
          </p:txBody>
        </p:sp>
        <p:cxnSp>
          <p:nvCxnSpPr>
            <p:cNvPr id="22" name="曲线连接符 21"/>
            <p:cNvCxnSpPr>
              <a:stCxn id="16" idx="6"/>
              <a:endCxn id="17" idx="0"/>
            </p:cNvCxnSpPr>
            <p:nvPr/>
          </p:nvCxnSpPr>
          <p:spPr>
            <a:xfrm>
              <a:off x="7189691" y="914400"/>
              <a:ext cx="2034989" cy="1216213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线连接符 22"/>
            <p:cNvCxnSpPr>
              <a:stCxn id="17" idx="4"/>
              <a:endCxn id="18" idx="0"/>
            </p:cNvCxnSpPr>
            <p:nvPr/>
          </p:nvCxnSpPr>
          <p:spPr>
            <a:xfrm rot="5400000">
              <a:off x="8840691" y="3411072"/>
              <a:ext cx="767978" cy="12700"/>
            </a:xfrm>
            <a:prstGeom prst="curved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线连接符 23"/>
            <p:cNvCxnSpPr>
              <a:stCxn id="18" idx="4"/>
              <a:endCxn id="19" idx="6"/>
            </p:cNvCxnSpPr>
            <p:nvPr/>
          </p:nvCxnSpPr>
          <p:spPr>
            <a:xfrm rot="5400000">
              <a:off x="7603562" y="4277661"/>
              <a:ext cx="1207248" cy="2034989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24"/>
            <p:cNvCxnSpPr>
              <a:stCxn id="19" idx="2"/>
              <a:endCxn id="20" idx="4"/>
            </p:cNvCxnSpPr>
            <p:nvPr/>
          </p:nvCxnSpPr>
          <p:spPr>
            <a:xfrm rot="10800000">
              <a:off x="2985244" y="4691531"/>
              <a:ext cx="2034988" cy="1207248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0" idx="0"/>
              <a:endCxn id="21" idx="4"/>
            </p:cNvCxnSpPr>
            <p:nvPr/>
          </p:nvCxnSpPr>
          <p:spPr>
            <a:xfrm rot="16200000" flipV="1">
              <a:off x="2601255" y="3411071"/>
              <a:ext cx="767978" cy="1"/>
            </a:xfrm>
            <a:prstGeom prst="curved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21" idx="0"/>
              <a:endCxn id="16" idx="2"/>
            </p:cNvCxnSpPr>
            <p:nvPr/>
          </p:nvCxnSpPr>
          <p:spPr>
            <a:xfrm rot="5400000" flipH="1" flipV="1">
              <a:off x="3394631" y="505013"/>
              <a:ext cx="1216213" cy="2034989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549368" y="1030650"/>
            <a:ext cx="151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筹备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7784" y="1411784"/>
            <a:ext cx="1656184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0" y="2131864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线上渠道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线下渠道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信、微博、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QZone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SNS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45733" y="5206721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i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*微信平台一定要做，但不是全部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627784" y="3918708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市场预热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558129" y="4004072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对新玩法、新市场进行预热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用户预期管理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88790" y="1234669"/>
            <a:ext cx="2627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建议周期：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39345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59632" y="1411784"/>
            <a:ext cx="4248472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3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259632" y="3500016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天使用户怎么积累？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076056" y="2483780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的合作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流量入口的合作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事件炒作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88790" y="1215669"/>
            <a:ext cx="2627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建议周期：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178725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1720" y="1234669"/>
            <a:ext cx="504056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用户运营</a:t>
            </a:r>
            <a:endParaRPr lang="zh-CN" altLang="en-US" sz="8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11960" y="3993125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通过媒体，紧密的对新模式、新玩法进行曝光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11660" y="2491904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把用户沉淀到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微博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中或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自有平台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77480" y="3716040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790" y="1215669"/>
            <a:ext cx="2627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建议周期：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</p:txBody>
      </p:sp>
    </p:spTree>
    <p:extLst>
      <p:ext uri="{BB962C8B-B14F-4D97-AF65-F5344CB8AC3E}">
        <p14:creationId xmlns:p14="http://schemas.microsoft.com/office/powerpoint/2010/main" val="140348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1720" y="1234669"/>
            <a:ext cx="504056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客户转化</a:t>
            </a:r>
            <a:endParaRPr lang="zh-CN" altLang="en-US" sz="8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11660" y="2491904"/>
            <a:ext cx="6120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对沉淀的用户是进行销售转化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8790" y="1215669"/>
            <a:ext cx="2627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建议周期：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51720" y="3076590"/>
            <a:ext cx="504056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用户互动</a:t>
            </a:r>
            <a:endParaRPr lang="zh-CN" altLang="en-US" sz="8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48930" y="4400029"/>
            <a:ext cx="61206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建立与用户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互动的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用户参与到产品设计的过程中</a:t>
            </a:r>
          </a:p>
        </p:txBody>
      </p:sp>
    </p:spTree>
    <p:extLst>
      <p:ext uri="{BB962C8B-B14F-4D97-AF65-F5344CB8AC3E}">
        <p14:creationId xmlns:p14="http://schemas.microsoft.com/office/powerpoint/2010/main" val="402752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9423" t="14032" r="9000"/>
          <a:stretch/>
        </p:blipFill>
        <p:spPr>
          <a:xfrm>
            <a:off x="4427984" y="1251887"/>
            <a:ext cx="4010943" cy="1872208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 bwMode="auto">
          <a:xfrm>
            <a:off x="7164288" y="1555800"/>
            <a:ext cx="1152128" cy="648072"/>
          </a:xfrm>
          <a:prstGeom prst="ellipse">
            <a:avLst/>
          </a:prstGeom>
          <a:noFill/>
          <a:ln w="19050" cap="flat" cmpd="sng" algn="ctr">
            <a:solidFill>
              <a:srgbClr val="F7030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835720"/>
            <a:ext cx="3168352" cy="2704543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2915816" y="2779936"/>
            <a:ext cx="648072" cy="544425"/>
          </a:xfrm>
          <a:prstGeom prst="ellipse">
            <a:avLst/>
          </a:prstGeom>
          <a:noFill/>
          <a:ln w="19050" cap="flat" cmpd="sng" algn="ctr">
            <a:solidFill>
              <a:srgbClr val="F7030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71800" y="3788048"/>
            <a:ext cx="377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万粉丝耶！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传播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6200" y="2004535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产品具备的要素，让用户主动传播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87624" y="172706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用户自发传播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87624" y="29239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用户传播鼓励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82256" y="3139976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指定对用户传播的鼓励措施</a:t>
            </a:r>
          </a:p>
        </p:txBody>
      </p:sp>
    </p:spTree>
    <p:extLst>
      <p:ext uri="{BB962C8B-B14F-4D97-AF65-F5344CB8AC3E}">
        <p14:creationId xmlns:p14="http://schemas.microsoft.com/office/powerpoint/2010/main" val="35834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8790" y="403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keyWork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6200" y="2004535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粉丝数、销售额等维度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187624" y="1727067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绩效评估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87624" y="2923952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改进总结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82256" y="3139976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总结不足以及挖掘新的空间</a:t>
            </a:r>
          </a:p>
        </p:txBody>
      </p:sp>
    </p:spTree>
    <p:extLst>
      <p:ext uri="{BB962C8B-B14F-4D97-AF65-F5344CB8AC3E}">
        <p14:creationId xmlns:p14="http://schemas.microsoft.com/office/powerpoint/2010/main" val="39835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915815" y="242092"/>
            <a:ext cx="3312368" cy="523220"/>
            <a:chOff x="2843808" y="416097"/>
            <a:chExt cx="3312368" cy="523220"/>
          </a:xfrm>
        </p:grpSpPr>
        <p:sp>
          <p:nvSpPr>
            <p:cNvPr id="3" name="文本框 2"/>
            <p:cNvSpPr txBox="1"/>
            <p:nvPr/>
          </p:nvSpPr>
          <p:spPr>
            <a:xfrm>
              <a:off x="3275856" y="416097"/>
              <a:ext cx="28803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新商业模式规划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8" y="483695"/>
              <a:ext cx="567699" cy="388023"/>
            </a:xfrm>
            <a:prstGeom prst="rect">
              <a:avLst/>
            </a:prstGeom>
          </p:spPr>
        </p:pic>
      </p:grpSp>
      <p:cxnSp>
        <p:nvCxnSpPr>
          <p:cNvPr id="7" name="直接箭头连接符 6"/>
          <p:cNvCxnSpPr/>
          <p:nvPr/>
        </p:nvCxnSpPr>
        <p:spPr bwMode="auto">
          <a:xfrm>
            <a:off x="4579256" y="697713"/>
            <a:ext cx="0" cy="72008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bg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文本框 8"/>
          <p:cNvSpPr txBox="1"/>
          <p:nvPr/>
        </p:nvSpPr>
        <p:spPr>
          <a:xfrm>
            <a:off x="7812360" y="5395173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D&amp;R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执行体系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687759" y="1483792"/>
            <a:ext cx="5790837" cy="4049881"/>
            <a:chOff x="1900512" y="466164"/>
            <a:chExt cx="8408894" cy="5880850"/>
          </a:xfrm>
        </p:grpSpPr>
        <p:sp>
          <p:nvSpPr>
            <p:cNvPr id="16" name="椭圆 15"/>
            <p:cNvSpPr/>
            <p:nvPr/>
          </p:nvSpPr>
          <p:spPr>
            <a:xfrm>
              <a:off x="5020230" y="466164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筹备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8139948" y="2130613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</a:p>
          </p:txBody>
        </p:sp>
        <p:sp>
          <p:nvSpPr>
            <p:cNvPr id="18" name="椭圆 17"/>
            <p:cNvSpPr/>
            <p:nvPr/>
          </p:nvSpPr>
          <p:spPr>
            <a:xfrm>
              <a:off x="8139948" y="3795061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</a:p>
          </p:txBody>
        </p:sp>
        <p:sp>
          <p:nvSpPr>
            <p:cNvPr id="19" name="椭圆 18"/>
            <p:cNvSpPr/>
            <p:nvPr/>
          </p:nvSpPr>
          <p:spPr>
            <a:xfrm>
              <a:off x="5020230" y="5450544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900513" y="3795061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</a:t>
              </a:r>
            </a:p>
          </p:txBody>
        </p:sp>
        <p:sp>
          <p:nvSpPr>
            <p:cNvPr id="21" name="椭圆 20"/>
            <p:cNvSpPr/>
            <p:nvPr/>
          </p:nvSpPr>
          <p:spPr>
            <a:xfrm>
              <a:off x="1900512" y="2130613"/>
              <a:ext cx="2169458" cy="89647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</a:p>
          </p:txBody>
        </p:sp>
        <p:cxnSp>
          <p:nvCxnSpPr>
            <p:cNvPr id="22" name="曲线连接符 21"/>
            <p:cNvCxnSpPr>
              <a:stCxn id="16" idx="6"/>
              <a:endCxn id="17" idx="0"/>
            </p:cNvCxnSpPr>
            <p:nvPr/>
          </p:nvCxnSpPr>
          <p:spPr>
            <a:xfrm>
              <a:off x="7189688" y="914400"/>
              <a:ext cx="2034988" cy="1216213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曲线连接符 22"/>
            <p:cNvCxnSpPr>
              <a:stCxn id="17" idx="4"/>
              <a:endCxn id="18" idx="0"/>
            </p:cNvCxnSpPr>
            <p:nvPr/>
          </p:nvCxnSpPr>
          <p:spPr>
            <a:xfrm rot="5400000">
              <a:off x="8840689" y="3411071"/>
              <a:ext cx="767979" cy="12700"/>
            </a:xfrm>
            <a:prstGeom prst="curved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线连接符 23"/>
            <p:cNvCxnSpPr>
              <a:stCxn id="18" idx="4"/>
              <a:endCxn id="19" idx="6"/>
            </p:cNvCxnSpPr>
            <p:nvPr/>
          </p:nvCxnSpPr>
          <p:spPr>
            <a:xfrm rot="5400000">
              <a:off x="7603560" y="4277661"/>
              <a:ext cx="1207247" cy="2034988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曲线连接符 24"/>
            <p:cNvCxnSpPr>
              <a:stCxn id="19" idx="2"/>
              <a:endCxn id="20" idx="4"/>
            </p:cNvCxnSpPr>
            <p:nvPr/>
          </p:nvCxnSpPr>
          <p:spPr>
            <a:xfrm rot="10800000">
              <a:off x="2985243" y="4691531"/>
              <a:ext cx="2034988" cy="1207247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曲线连接符 25"/>
            <p:cNvCxnSpPr>
              <a:stCxn id="20" idx="0"/>
              <a:endCxn id="21" idx="4"/>
            </p:cNvCxnSpPr>
            <p:nvPr/>
          </p:nvCxnSpPr>
          <p:spPr>
            <a:xfrm rot="16200000" flipV="1">
              <a:off x="2601253" y="3411071"/>
              <a:ext cx="767979" cy="1"/>
            </a:xfrm>
            <a:prstGeom prst="curvedConnector3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曲线连接符 26"/>
            <p:cNvCxnSpPr>
              <a:stCxn id="21" idx="0"/>
              <a:endCxn id="16" idx="2"/>
            </p:cNvCxnSpPr>
            <p:nvPr/>
          </p:nvCxnSpPr>
          <p:spPr>
            <a:xfrm rot="5400000" flipH="1" flipV="1">
              <a:off x="3394632" y="505013"/>
              <a:ext cx="1216213" cy="2034988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4549368" y="1030650"/>
            <a:ext cx="1512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65041" y="3277900"/>
            <a:ext cx="263627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小、低、快、试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687759" y="1483792"/>
            <a:ext cx="5790837" cy="4049881"/>
            <a:chOff x="1900512" y="466164"/>
            <a:chExt cx="8408894" cy="5880850"/>
          </a:xfrm>
        </p:grpSpPr>
        <p:sp>
          <p:nvSpPr>
            <p:cNvPr id="29" name="椭圆 28"/>
            <p:cNvSpPr/>
            <p:nvPr/>
          </p:nvSpPr>
          <p:spPr>
            <a:xfrm>
              <a:off x="5020230" y="466164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筹备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8139948" y="2130613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8139948" y="3795061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推广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5020230" y="5450544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1900513" y="3795061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传播</a:t>
              </a:r>
            </a:p>
          </p:txBody>
        </p:sp>
        <p:sp>
          <p:nvSpPr>
            <p:cNvPr id="34" name="椭圆 33"/>
            <p:cNvSpPr/>
            <p:nvPr/>
          </p:nvSpPr>
          <p:spPr>
            <a:xfrm>
              <a:off x="1900512" y="2130613"/>
              <a:ext cx="2169458" cy="89647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</a:t>
              </a:r>
            </a:p>
          </p:txBody>
        </p:sp>
        <p:cxnSp>
          <p:nvCxnSpPr>
            <p:cNvPr id="35" name="曲线连接符 34"/>
            <p:cNvCxnSpPr>
              <a:stCxn id="29" idx="6"/>
              <a:endCxn id="30" idx="0"/>
            </p:cNvCxnSpPr>
            <p:nvPr/>
          </p:nvCxnSpPr>
          <p:spPr>
            <a:xfrm>
              <a:off x="7189688" y="914400"/>
              <a:ext cx="2034988" cy="1216213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曲线连接符 35"/>
            <p:cNvCxnSpPr>
              <a:stCxn id="30" idx="4"/>
              <a:endCxn id="31" idx="0"/>
            </p:cNvCxnSpPr>
            <p:nvPr/>
          </p:nvCxnSpPr>
          <p:spPr>
            <a:xfrm rot="5400000">
              <a:off x="8840689" y="3411071"/>
              <a:ext cx="767979" cy="12700"/>
            </a:xfrm>
            <a:prstGeom prst="curvedConnector3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曲线连接符 36"/>
            <p:cNvCxnSpPr>
              <a:stCxn id="31" idx="4"/>
              <a:endCxn id="32" idx="6"/>
            </p:cNvCxnSpPr>
            <p:nvPr/>
          </p:nvCxnSpPr>
          <p:spPr>
            <a:xfrm rot="5400000">
              <a:off x="7603560" y="4277661"/>
              <a:ext cx="1207247" cy="2034988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线连接符 37"/>
            <p:cNvCxnSpPr>
              <a:stCxn id="32" idx="2"/>
              <a:endCxn id="33" idx="4"/>
            </p:cNvCxnSpPr>
            <p:nvPr/>
          </p:nvCxnSpPr>
          <p:spPr>
            <a:xfrm rot="10800000">
              <a:off x="2985243" y="4691531"/>
              <a:ext cx="2034988" cy="1207247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曲线连接符 38"/>
            <p:cNvCxnSpPr>
              <a:stCxn id="33" idx="0"/>
              <a:endCxn id="34" idx="4"/>
            </p:cNvCxnSpPr>
            <p:nvPr/>
          </p:nvCxnSpPr>
          <p:spPr>
            <a:xfrm rot="16200000" flipV="1">
              <a:off x="2601253" y="3411071"/>
              <a:ext cx="767979" cy="1"/>
            </a:xfrm>
            <a:prstGeom prst="curvedConnector3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曲线连接符 39"/>
            <p:cNvCxnSpPr>
              <a:stCxn id="34" idx="0"/>
              <a:endCxn id="29" idx="2"/>
            </p:cNvCxnSpPr>
            <p:nvPr/>
          </p:nvCxnSpPr>
          <p:spPr>
            <a:xfrm rot="5400000" flipH="1" flipV="1">
              <a:off x="3394632" y="505013"/>
              <a:ext cx="1216213" cy="2034988"/>
            </a:xfrm>
            <a:prstGeom prst="curvedConnector2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894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331664"/>
            <a:ext cx="3995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estory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ebuild</a:t>
            </a:r>
            <a:endParaRPr lang="zh-CN" altLang="en-US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051744"/>
            <a:ext cx="295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互联网规划执行体系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059856"/>
            <a:ext cx="1896329" cy="1296144"/>
          </a:xfrm>
          <a:prstGeom prst="rect">
            <a:avLst/>
          </a:prstGeom>
        </p:spPr>
      </p:pic>
      <p:sp>
        <p:nvSpPr>
          <p:cNvPr id="5" name="加号 4"/>
          <p:cNvSpPr/>
          <p:nvPr/>
        </p:nvSpPr>
        <p:spPr bwMode="auto">
          <a:xfrm>
            <a:off x="3995936" y="2203872"/>
            <a:ext cx="1152128" cy="1152128"/>
          </a:xfrm>
          <a:prstGeom prst="mathPlus">
            <a:avLst/>
          </a:prstGeom>
          <a:solidFill>
            <a:schemeClr val="bg1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9672" y="3371532"/>
            <a:ext cx="2016224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评估体系：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个要素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个落脚点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服务的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64088" y="2118216"/>
            <a:ext cx="388843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42114" y="3436471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迭代的执行关键点模型</a:t>
            </a:r>
          </a:p>
        </p:txBody>
      </p:sp>
    </p:spTree>
    <p:extLst>
      <p:ext uri="{BB962C8B-B14F-4D97-AF65-F5344CB8AC3E}">
        <p14:creationId xmlns:p14="http://schemas.microsoft.com/office/powerpoint/2010/main" val="225304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-1" y="-20240"/>
            <a:ext cx="3484825" cy="5724128"/>
          </a:xfrm>
          <a:prstGeom prst="rect">
            <a:avLst/>
          </a:prstGeom>
          <a:solidFill>
            <a:srgbClr val="000000"/>
          </a:solidFill>
          <a:ln w="19050" cap="flat" cmpd="sng">
            <a:noFill/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2999"/>
              </a:srgbClr>
            </a:outerShdw>
          </a:effectLst>
        </p:spPr>
        <p:txBody>
          <a:bodyPr lIns="93982" tIns="93894" rIns="93982" bIns="93894" rtlCol="0" anchor="ctr"/>
          <a:lstStyle/>
          <a:p>
            <a:pPr algn="ctr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-20240"/>
            <a:ext cx="5724128" cy="57241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9512" y="3139976"/>
            <a:ext cx="56836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rgbClr val="EDBB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期望能一起</a:t>
            </a:r>
            <a:endParaRPr lang="en-US" altLang="zh-CN" sz="5400" b="1" dirty="0" smtClean="0">
              <a:solidFill>
                <a:srgbClr val="EDBB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5400" b="1" dirty="0" smtClean="0">
                <a:solidFill>
                  <a:srgbClr val="EDBB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颠覆一个行业</a:t>
            </a:r>
          </a:p>
        </p:txBody>
      </p:sp>
    </p:spTree>
    <p:extLst>
      <p:ext uri="{BB962C8B-B14F-4D97-AF65-F5344CB8AC3E}">
        <p14:creationId xmlns:p14="http://schemas.microsoft.com/office/powerpoint/2010/main" val="39147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矩形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078038"/>
            <a:ext cx="52133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矩形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041525"/>
            <a:ext cx="3663950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9512" y="1339776"/>
            <a:ext cx="3777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图样图森破！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7624" y="2170773"/>
            <a:ext cx="248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你的粉丝数可能是：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3563888" y="1339776"/>
            <a:ext cx="1944688" cy="315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9900" i="1" dirty="0" smtClean="0">
                <a:solidFill>
                  <a:srgbClr val="C00000"/>
                </a:solidFill>
                <a:latin typeface="Impact" panose="020B0806030902050204" pitchFamily="34" charset="0"/>
              </a:rPr>
              <a:t>0</a:t>
            </a:r>
            <a:endParaRPr lang="zh-CN" altLang="en-US" sz="19900" i="1" dirty="0">
              <a:solidFill>
                <a:srgbClr val="C0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90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3712"/>
            <a:ext cx="1584176" cy="4526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411760" y="259656"/>
            <a:ext cx="554461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正确的姿势理解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什么是粉丝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11760" y="2563912"/>
            <a:ext cx="642548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有需求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的时候</a:t>
            </a:r>
            <a:endParaRPr lang="en-US" altLang="zh-CN" sz="4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想到你的人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3424"/>
          <a:stretch/>
        </p:blipFill>
        <p:spPr>
          <a:xfrm>
            <a:off x="-36512" y="0"/>
            <a:ext cx="9217023" cy="5703888"/>
          </a:xfrm>
          <a:prstGeom prst="rect">
            <a:avLst/>
          </a:prstGeom>
        </p:spPr>
      </p:pic>
      <p:pic>
        <p:nvPicPr>
          <p:cNvPr id="5" name="Picture 4" descr="C:\Documents and Settings\Administrator\桌面\4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460" y="2635920"/>
            <a:ext cx="1080120" cy="1149065"/>
          </a:xfrm>
          <a:prstGeom prst="rect">
            <a:avLst/>
          </a:prstGeom>
          <a:noFill/>
          <a:ln>
            <a:noFill/>
          </a:ln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4823520" y="115640"/>
            <a:ext cx="4320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不能只看着所谓的“社会化”平台</a:t>
            </a:r>
          </a:p>
        </p:txBody>
      </p:sp>
    </p:spTree>
    <p:extLst>
      <p:ext uri="{BB962C8B-B14F-4D97-AF65-F5344CB8AC3E}">
        <p14:creationId xmlns:p14="http://schemas.microsoft.com/office/powerpoint/2010/main" val="270040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0" y="0"/>
            <a:ext cx="9144000" cy="5703888"/>
          </a:xfrm>
          <a:prstGeom prst="rect">
            <a:avLst/>
          </a:prstGeom>
          <a:solidFill>
            <a:srgbClr val="63636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440"/>
            <a:ext cx="6768752" cy="569244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28287"/>
            <a:ext cx="5256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成功是失败之母！</a:t>
            </a:r>
            <a:endParaRPr lang="zh-CN" altLang="en-US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75656" y="1483792"/>
            <a:ext cx="525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曾经成功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经验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13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1984"/>
            <a:ext cx="3001664" cy="288032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51520" y="259656"/>
            <a:ext cx="4170910" cy="946150"/>
            <a:chOff x="2051720" y="259656"/>
            <a:chExt cx="4170910" cy="94615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051720" y="259656"/>
              <a:ext cx="946150" cy="946150"/>
              <a:chOff x="0" y="0"/>
              <a:chExt cx="946202" cy="945169"/>
            </a:xfrm>
          </p:grpSpPr>
          <p:sp>
            <p:nvSpPr>
              <p:cNvPr id="4" name="任意多边形 9"/>
              <p:cNvSpPr>
                <a:spLocks/>
              </p:cNvSpPr>
              <p:nvPr/>
            </p:nvSpPr>
            <p:spPr bwMode="auto">
              <a:xfrm>
                <a:off x="0" y="0"/>
                <a:ext cx="946202" cy="945169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DB2914"/>
              </a:solidFill>
              <a:ln w="19050" cap="flat" cmpd="sng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pic>
            <p:nvPicPr>
              <p:cNvPr id="5" name="Picture 3" descr="C:\Documents and Settings\Administrator\桌面\348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777" y="87248"/>
                <a:ext cx="720080" cy="7460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3126640" y="259656"/>
              <a:ext cx="946150" cy="946150"/>
              <a:chOff x="0" y="0"/>
              <a:chExt cx="946202" cy="945169"/>
            </a:xfrm>
          </p:grpSpPr>
          <p:sp>
            <p:nvSpPr>
              <p:cNvPr id="7" name="任意多边形 16"/>
              <p:cNvSpPr>
                <a:spLocks/>
              </p:cNvSpPr>
              <p:nvPr/>
            </p:nvSpPr>
            <p:spPr bwMode="auto">
              <a:xfrm>
                <a:off x="0" y="0"/>
                <a:ext cx="946202" cy="945169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C4BD97"/>
              </a:solidFill>
              <a:ln w="19050" cap="flat" cmpd="sng">
                <a:solidFill>
                  <a:srgbClr val="CD1F06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pic>
            <p:nvPicPr>
              <p:cNvPr id="8" name="Picture 2" descr="C:\Documents and Settings\Administrator\桌面\479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488" y="375280"/>
                <a:ext cx="792088" cy="2311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4201560" y="259656"/>
              <a:ext cx="946150" cy="946150"/>
              <a:chOff x="0" y="0"/>
              <a:chExt cx="946202" cy="945169"/>
            </a:xfrm>
          </p:grpSpPr>
          <p:sp>
            <p:nvSpPr>
              <p:cNvPr id="10" name="任意多边形 21"/>
              <p:cNvSpPr>
                <a:spLocks/>
              </p:cNvSpPr>
              <p:nvPr/>
            </p:nvSpPr>
            <p:spPr bwMode="auto">
              <a:xfrm>
                <a:off x="0" y="0"/>
                <a:ext cx="946202" cy="945169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95B3D7"/>
              </a:solidFill>
              <a:ln w="19050" cap="flat" cmpd="sng">
                <a:solidFill>
                  <a:srgbClr val="CD1F06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pic>
            <p:nvPicPr>
              <p:cNvPr id="11" name="Picture 5" descr="C:\Documents and Settings\Administrator\桌面\480-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" y="180064"/>
                <a:ext cx="755043" cy="6120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" name="Group 15"/>
            <p:cNvGrpSpPr>
              <a:grpSpLocks/>
            </p:cNvGrpSpPr>
            <p:nvPr/>
          </p:nvGrpSpPr>
          <p:grpSpPr bwMode="auto">
            <a:xfrm>
              <a:off x="5276480" y="259656"/>
              <a:ext cx="946150" cy="946150"/>
              <a:chOff x="0" y="0"/>
              <a:chExt cx="946202" cy="945169"/>
            </a:xfrm>
          </p:grpSpPr>
          <p:sp>
            <p:nvSpPr>
              <p:cNvPr id="13" name="任意多边形 26"/>
              <p:cNvSpPr>
                <a:spLocks/>
              </p:cNvSpPr>
              <p:nvPr/>
            </p:nvSpPr>
            <p:spPr bwMode="auto">
              <a:xfrm>
                <a:off x="0" y="0"/>
                <a:ext cx="946202" cy="945169"/>
              </a:xfrm>
              <a:custGeom>
                <a:avLst/>
                <a:gdLst>
                  <a:gd name="T0" fmla="*/ 0 w 546354"/>
                  <a:gd name="T1" fmla="*/ 272879 h 545757"/>
                  <a:gd name="T2" fmla="*/ 273177 w 546354"/>
                  <a:gd name="T3" fmla="*/ 0 h 545757"/>
                  <a:gd name="T4" fmla="*/ 546354 w 546354"/>
                  <a:gd name="T5" fmla="*/ 272879 h 545757"/>
                  <a:gd name="T6" fmla="*/ 273177 w 546354"/>
                  <a:gd name="T7" fmla="*/ 545758 h 545757"/>
                  <a:gd name="T8" fmla="*/ 0 w 546354"/>
                  <a:gd name="T9" fmla="*/ 272879 h 5457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6354" h="545757">
                    <a:moveTo>
                      <a:pt x="0" y="272879"/>
                    </a:moveTo>
                    <a:cubicBezTo>
                      <a:pt x="0" y="122172"/>
                      <a:pt x="122306" y="0"/>
                      <a:pt x="273177" y="0"/>
                    </a:cubicBezTo>
                    <a:cubicBezTo>
                      <a:pt x="424048" y="0"/>
                      <a:pt x="546354" y="122172"/>
                      <a:pt x="546354" y="272879"/>
                    </a:cubicBezTo>
                    <a:cubicBezTo>
                      <a:pt x="546354" y="423586"/>
                      <a:pt x="424048" y="545758"/>
                      <a:pt x="273177" y="545758"/>
                    </a:cubicBezTo>
                    <a:cubicBezTo>
                      <a:pt x="122306" y="545758"/>
                      <a:pt x="0" y="423586"/>
                      <a:pt x="0" y="272879"/>
                    </a:cubicBezTo>
                    <a:close/>
                  </a:path>
                </a:pathLst>
              </a:custGeom>
              <a:solidFill>
                <a:srgbClr val="C3D69B"/>
              </a:solidFill>
              <a:ln w="19050" cap="flat" cmpd="sng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dist="20000" dir="5400000" algn="ctr" rotWithShape="0">
                  <a:srgbClr val="000000">
                    <a:alpha val="32999"/>
                  </a:srgbClr>
                </a:outerShdw>
              </a:effectLst>
            </p:spPr>
            <p:txBody>
              <a:bodyPr lIns="90569" tIns="90485" rIns="90569" bIns="90485" anchor="ctr"/>
              <a:lstStyle/>
              <a:p>
                <a:endParaRPr lang="zh-CN" altLang="en-US"/>
              </a:p>
            </p:txBody>
          </p:sp>
          <p:pic>
            <p:nvPicPr>
              <p:cNvPr id="14" name="Picture 4" descr="C:\Documents and Settings\Administrator\桌面\48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1984" y="165286"/>
                <a:ext cx="600104" cy="63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6" name="文本框 15"/>
          <p:cNvSpPr txBox="1"/>
          <p:nvPr/>
        </p:nvSpPr>
        <p:spPr>
          <a:xfrm>
            <a:off x="179512" y="2059856"/>
            <a:ext cx="5148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是我们需要依赖的工具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但仅仅是</a:t>
            </a:r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10350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00B050"/>
        </a:solidFill>
        <a:ln w="19050" cap="flat" cmpd="sng">
          <a:noFill/>
          <a:miter lim="800000"/>
          <a:headEnd/>
          <a:tailEnd/>
        </a:ln>
        <a:effectLst>
          <a:outerShdw dist="20000" dir="5400000" algn="ctr" rotWithShape="0">
            <a:srgbClr val="000000">
              <a:alpha val="32999"/>
            </a:srgbClr>
          </a:outerShdw>
        </a:effectLst>
      </a:spPr>
      <a:bodyPr lIns="93982" tIns="93894" rIns="93982" bIns="93894" anchor="ctr"/>
      <a:lstStyle>
        <a:defPPr algn="ctr">
          <a:defRPr sz="2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2000"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Pages>0</Pages>
  <Words>765</Words>
  <Characters>0</Characters>
  <Application>Microsoft Office PowerPoint</Application>
  <DocSecurity>0</DocSecurity>
  <PresentationFormat>自定义</PresentationFormat>
  <Lines>0</Lines>
  <Paragraphs>227</Paragraphs>
  <Slides>46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宋体</vt:lpstr>
      <vt:lpstr>微软雅黑</vt:lpstr>
      <vt:lpstr>Arial</vt:lpstr>
      <vt:lpstr>Calibri</vt:lpstr>
      <vt:lpstr>Impact</vt:lpstr>
      <vt:lpstr>Tahoma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Chuangcius13</cp:lastModifiedBy>
  <cp:revision>293</cp:revision>
  <dcterms:created xsi:type="dcterms:W3CDTF">2014-01-15T02:08:48Z</dcterms:created>
  <dcterms:modified xsi:type="dcterms:W3CDTF">2014-03-24T07:47:22Z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2052-9.1.0.4405</vt:lpwstr>
  </property>
</Properties>
</file>